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2" r:id="rId3"/>
    <p:sldId id="260" r:id="rId4"/>
    <p:sldId id="276" r:id="rId5"/>
    <p:sldId id="261" r:id="rId6"/>
    <p:sldId id="278" r:id="rId7"/>
    <p:sldId id="279" r:id="rId8"/>
    <p:sldId id="282" r:id="rId9"/>
    <p:sldId id="277" r:id="rId10"/>
    <p:sldId id="2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75"/>
    <a:srgbClr val="00DD80"/>
    <a:srgbClr val="FF0000"/>
    <a:srgbClr val="4EA72E"/>
    <a:srgbClr val="FFFFFF"/>
    <a:srgbClr val="00D278"/>
    <a:srgbClr val="F93746"/>
    <a:srgbClr val="101417"/>
    <a:srgbClr val="737373"/>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82353" autoAdjust="0"/>
  </p:normalViewPr>
  <p:slideViewPr>
    <p:cSldViewPr snapToGrid="0">
      <p:cViewPr>
        <p:scale>
          <a:sx n="68" d="100"/>
          <a:sy n="68" d="100"/>
        </p:scale>
        <p:origin x="38"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371"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A8DA33-0C2A-4B0E-BADF-D661733E120E}"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F8519-36A3-42A0-AA73-244156EE30C1}" type="slidenum">
              <a:rPr lang="en-US" smtClean="0"/>
              <a:t>‹#›</a:t>
            </a:fld>
            <a:endParaRPr lang="en-US"/>
          </a:p>
        </p:txBody>
      </p:sp>
    </p:spTree>
    <p:extLst>
      <p:ext uri="{BB962C8B-B14F-4D97-AF65-F5344CB8AC3E}">
        <p14:creationId xmlns:p14="http://schemas.microsoft.com/office/powerpoint/2010/main" val="3091993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My name is Holly and I will be presenting my project on “Malware Detection: A feature-based approach using gradient boosting classification on android applications. But before I go into any technical details of the data or modeling I’d like to take a second to briefly talk about the Malware, how it reaches users, and why this modeling can help.</a:t>
            </a:r>
          </a:p>
        </p:txBody>
      </p:sp>
      <p:sp>
        <p:nvSpPr>
          <p:cNvPr id="4" name="Slide Number Placeholder 3"/>
          <p:cNvSpPr>
            <a:spLocks noGrp="1"/>
          </p:cNvSpPr>
          <p:nvPr>
            <p:ph type="sldNum" sz="quarter" idx="5"/>
          </p:nvPr>
        </p:nvSpPr>
        <p:spPr/>
        <p:txBody>
          <a:bodyPr/>
          <a:lstStyle/>
          <a:p>
            <a:fld id="{D7BF8519-36A3-42A0-AA73-244156EE30C1}" type="slidenum">
              <a:rPr lang="en-US" smtClean="0"/>
              <a:t>1</a:t>
            </a:fld>
            <a:endParaRPr lang="en-US"/>
          </a:p>
        </p:txBody>
      </p:sp>
    </p:spTree>
    <p:extLst>
      <p:ext uri="{BB962C8B-B14F-4D97-AF65-F5344CB8AC3E}">
        <p14:creationId xmlns:p14="http://schemas.microsoft.com/office/powerpoint/2010/main" val="3810818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of this presentation, we know that malware is a pervasive rusk, especially to android users. We also know that despite the complexity and constant evolution of malware, detection can be achieved with accuracy as high as 96% using only extracted application features. It’s also clear that the unexplainable, black-box, models of the past can offer nuanced insights with libraries like </a:t>
            </a:r>
            <a:r>
              <a:rPr lang="en-US" dirty="0" err="1"/>
              <a:t>shap</a:t>
            </a:r>
            <a:r>
              <a:rPr lang="en-US" dirty="0"/>
              <a:t>. Finally, this modeling combined with insights has something to offer the application review processes that is meant to protect users.</a:t>
            </a:r>
          </a:p>
        </p:txBody>
      </p:sp>
      <p:sp>
        <p:nvSpPr>
          <p:cNvPr id="4" name="Slide Number Placeholder 3"/>
          <p:cNvSpPr>
            <a:spLocks noGrp="1"/>
          </p:cNvSpPr>
          <p:nvPr>
            <p:ph type="sldNum" sz="quarter" idx="5"/>
          </p:nvPr>
        </p:nvSpPr>
        <p:spPr/>
        <p:txBody>
          <a:bodyPr/>
          <a:lstStyle/>
          <a:p>
            <a:fld id="{D7BF8519-36A3-42A0-AA73-244156EE30C1}" type="slidenum">
              <a:rPr lang="en-US" smtClean="0"/>
              <a:t>10</a:t>
            </a:fld>
            <a:endParaRPr lang="en-US"/>
          </a:p>
        </p:txBody>
      </p:sp>
    </p:spTree>
    <p:extLst>
      <p:ext uri="{BB962C8B-B14F-4D97-AF65-F5344CB8AC3E}">
        <p14:creationId xmlns:p14="http://schemas.microsoft.com/office/powerpoint/2010/main" val="342920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detection is constantly evolving. And with over a half a million pieces of malware detected daily, and over a billion malicious programs in existence IT HAS TO. This project to better detect malware is important because the problem only continues to grow with cumulative damages as of 2023 reaching 8 trillion dollars. and this projects focus on Android malware is important because these users experience infections 50x more than iOS users. </a:t>
            </a:r>
          </a:p>
        </p:txBody>
      </p:sp>
      <p:sp>
        <p:nvSpPr>
          <p:cNvPr id="4" name="Slide Number Placeholder 3"/>
          <p:cNvSpPr>
            <a:spLocks noGrp="1"/>
          </p:cNvSpPr>
          <p:nvPr>
            <p:ph type="sldNum" sz="quarter" idx="5"/>
          </p:nvPr>
        </p:nvSpPr>
        <p:spPr/>
        <p:txBody>
          <a:bodyPr/>
          <a:lstStyle/>
          <a:p>
            <a:fld id="{D7BF8519-36A3-42A0-AA73-244156EE30C1}" type="slidenum">
              <a:rPr lang="en-US" smtClean="0"/>
              <a:t>2</a:t>
            </a:fld>
            <a:endParaRPr lang="en-US"/>
          </a:p>
        </p:txBody>
      </p:sp>
    </p:spTree>
    <p:extLst>
      <p:ext uri="{BB962C8B-B14F-4D97-AF65-F5344CB8AC3E}">
        <p14:creationId xmlns:p14="http://schemas.microsoft.com/office/powerpoint/2010/main" val="298216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any application malware reaches a single user, it must make its way to market. People rely on platform stores as a safe source for phone applications and managing the market is BIG task. After all, anyone can develop an application. Here every application is checked-out using paperwork completed by the developer, a machine-assisted code analysis, and a human review process. How successful is that combined review-process? Well, in 2023 we know over 600 million malware downloads were completed – and that’s only including what we know from the major incidents that made the headlines that year.</a:t>
            </a:r>
          </a:p>
        </p:txBody>
      </p:sp>
      <p:sp>
        <p:nvSpPr>
          <p:cNvPr id="4" name="Slide Number Placeholder 3"/>
          <p:cNvSpPr>
            <a:spLocks noGrp="1"/>
          </p:cNvSpPr>
          <p:nvPr>
            <p:ph type="sldNum" sz="quarter" idx="5"/>
          </p:nvPr>
        </p:nvSpPr>
        <p:spPr/>
        <p:txBody>
          <a:bodyPr/>
          <a:lstStyle/>
          <a:p>
            <a:fld id="{D7BF8519-36A3-42A0-AA73-244156EE30C1}" type="slidenum">
              <a:rPr lang="en-US" smtClean="0"/>
              <a:t>3</a:t>
            </a:fld>
            <a:endParaRPr lang="en-US"/>
          </a:p>
        </p:txBody>
      </p:sp>
    </p:spTree>
    <p:extLst>
      <p:ext uri="{BB962C8B-B14F-4D97-AF65-F5344CB8AC3E}">
        <p14:creationId xmlns:p14="http://schemas.microsoft.com/office/powerpoint/2010/main" val="351682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risks to users is mitigated in 3 important ways. This project’s goal is to be able to show how a supervised machine learning model can contribute to all 3. First by supplementing existing algorithmic scans that evaluate application programs before they enter the marketplace. Second, by informing human-review practices through model interpretation results. And Finally, by supplementing internal warning systems for users who might not realize they are being put at risk.</a:t>
            </a:r>
          </a:p>
        </p:txBody>
      </p:sp>
      <p:sp>
        <p:nvSpPr>
          <p:cNvPr id="4" name="Slide Number Placeholder 3"/>
          <p:cNvSpPr>
            <a:spLocks noGrp="1"/>
          </p:cNvSpPr>
          <p:nvPr>
            <p:ph type="sldNum" sz="quarter" idx="5"/>
          </p:nvPr>
        </p:nvSpPr>
        <p:spPr/>
        <p:txBody>
          <a:bodyPr/>
          <a:lstStyle/>
          <a:p>
            <a:fld id="{D7BF8519-36A3-42A0-AA73-244156EE30C1}" type="slidenum">
              <a:rPr lang="en-US" smtClean="0"/>
              <a:t>4</a:t>
            </a:fld>
            <a:endParaRPr lang="en-US"/>
          </a:p>
        </p:txBody>
      </p:sp>
    </p:spTree>
    <p:extLst>
      <p:ext uri="{BB962C8B-B14F-4D97-AF65-F5344CB8AC3E}">
        <p14:creationId xmlns:p14="http://schemas.microsoft.com/office/powerpoint/2010/main" val="3326866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accomplish all this, application features were examined with a dataset sourced from kaggle.com. All the features related to one of the following categories listed. Of those, one important category was application permissions. If you have a phone you’ve probably seen them in action. Applications need permission to operate. Malware needs permission to operate. Permissions are exactly what they sound like, the keys to access your device and specific data. Some malware operates through applications by simply asking for additional permission it wants, even though the app doesn’t need it. In other cases, malware code piggybacks in on legitimate operations that have already gained your permission to operate. </a:t>
            </a:r>
          </a:p>
        </p:txBody>
      </p:sp>
      <p:sp>
        <p:nvSpPr>
          <p:cNvPr id="4" name="Slide Number Placeholder 3"/>
          <p:cNvSpPr>
            <a:spLocks noGrp="1"/>
          </p:cNvSpPr>
          <p:nvPr>
            <p:ph type="sldNum" sz="quarter" idx="5"/>
          </p:nvPr>
        </p:nvSpPr>
        <p:spPr/>
        <p:txBody>
          <a:bodyPr/>
          <a:lstStyle/>
          <a:p>
            <a:fld id="{D7BF8519-36A3-42A0-AA73-244156EE30C1}" type="slidenum">
              <a:rPr lang="en-US" smtClean="0"/>
              <a:t>5</a:t>
            </a:fld>
            <a:endParaRPr lang="en-US"/>
          </a:p>
        </p:txBody>
      </p:sp>
    </p:spTree>
    <p:extLst>
      <p:ext uri="{BB962C8B-B14F-4D97-AF65-F5344CB8AC3E}">
        <p14:creationId xmlns:p14="http://schemas.microsoft.com/office/powerpoint/2010/main" val="4056399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 all we had data on over 4 thousand applications to work with, as rows. Each row with 328 columns of application features. Each application was labeled as being Malware or Benign. All features were present or not, binary coded as 1 or 0. Because of this it was easy to get an overall view of the data by putting all the means together in a histogram. What stood out most in this visualization was the proportion of means that sat at or near 0, suggesting some variables had only 0 values throughout the dataset. Without variance, those features would offer my model nothing. So, with some filtering, 43 variables were identified for removal as they all had only 0’s for values. My remaining 285 column dataset was then then split and tested for null accuracy. </a:t>
            </a:r>
          </a:p>
        </p:txBody>
      </p:sp>
      <p:sp>
        <p:nvSpPr>
          <p:cNvPr id="4" name="Slide Number Placeholder 3"/>
          <p:cNvSpPr>
            <a:spLocks noGrp="1"/>
          </p:cNvSpPr>
          <p:nvPr>
            <p:ph type="sldNum" sz="quarter" idx="5"/>
          </p:nvPr>
        </p:nvSpPr>
        <p:spPr/>
        <p:txBody>
          <a:bodyPr/>
          <a:lstStyle/>
          <a:p>
            <a:fld id="{D7BF8519-36A3-42A0-AA73-244156EE30C1}" type="slidenum">
              <a:rPr lang="en-US" smtClean="0"/>
              <a:t>6</a:t>
            </a:fld>
            <a:endParaRPr lang="en-US"/>
          </a:p>
        </p:txBody>
      </p:sp>
    </p:spTree>
    <p:extLst>
      <p:ext uri="{BB962C8B-B14F-4D97-AF65-F5344CB8AC3E}">
        <p14:creationId xmlns:p14="http://schemas.microsoft.com/office/powerpoint/2010/main" val="236840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accuracy on my test set offered a baseline for my model to beat at 57%. This is the accuracy of a model that simply guesses the majority label found in the test set.  For modeling a gradient boosting classifier was chosen. It was a desirable choice for this data problem because it is known to handle a high volume of features well, and I still had 285 features. It’s also known for offering high accuracy without being prone to overfitting compared to other models. It does this by using multiple small tree models where each added model focuses on mistakes of last. </a:t>
            </a:r>
          </a:p>
        </p:txBody>
      </p:sp>
      <p:sp>
        <p:nvSpPr>
          <p:cNvPr id="4" name="Slide Number Placeholder 3"/>
          <p:cNvSpPr>
            <a:spLocks noGrp="1"/>
          </p:cNvSpPr>
          <p:nvPr>
            <p:ph type="sldNum" sz="quarter" idx="5"/>
          </p:nvPr>
        </p:nvSpPr>
        <p:spPr/>
        <p:txBody>
          <a:bodyPr/>
          <a:lstStyle/>
          <a:p>
            <a:fld id="{D7BF8519-36A3-42A0-AA73-244156EE30C1}" type="slidenum">
              <a:rPr lang="en-US" smtClean="0"/>
              <a:t>7</a:t>
            </a:fld>
            <a:endParaRPr lang="en-US"/>
          </a:p>
        </p:txBody>
      </p:sp>
    </p:spTree>
    <p:extLst>
      <p:ext uri="{BB962C8B-B14F-4D97-AF65-F5344CB8AC3E}">
        <p14:creationId xmlns:p14="http://schemas.microsoft.com/office/powerpoint/2010/main" val="301440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run of this model returned an accuracy of 96% on a test sample of 893. A confusion matrix </a:t>
            </a:r>
            <a:r>
              <a:rPr lang="en-US" dirty="0" err="1"/>
              <a:t>brokes</a:t>
            </a:r>
            <a:r>
              <a:rPr lang="en-US" dirty="0"/>
              <a:t> down the performance in more detail with this diagonal set of values representing correct predictions and the opposite diagonal showing what the model got wrong. This bottom left corner specifically reflects the count of malware that went undetected, a value that was hoped to be as low as possible. A function was run on this matrix to calculate rates for True and False Negatives and Positives. The gradient boosting classifier did very well overall, and while some hyperparameters were tuned to improve upon these results, none of those changes performed as well as the default. </a:t>
            </a:r>
          </a:p>
        </p:txBody>
      </p:sp>
      <p:sp>
        <p:nvSpPr>
          <p:cNvPr id="4" name="Slide Number Placeholder 3"/>
          <p:cNvSpPr>
            <a:spLocks noGrp="1"/>
          </p:cNvSpPr>
          <p:nvPr>
            <p:ph type="sldNum" sz="quarter" idx="5"/>
          </p:nvPr>
        </p:nvSpPr>
        <p:spPr/>
        <p:txBody>
          <a:bodyPr/>
          <a:lstStyle/>
          <a:p>
            <a:fld id="{D7BF8519-36A3-42A0-AA73-244156EE30C1}" type="slidenum">
              <a:rPr lang="en-US" smtClean="0"/>
              <a:t>8</a:t>
            </a:fld>
            <a:endParaRPr lang="en-US"/>
          </a:p>
        </p:txBody>
      </p:sp>
    </p:spTree>
    <p:extLst>
      <p:ext uri="{BB962C8B-B14F-4D97-AF65-F5344CB8AC3E}">
        <p14:creationId xmlns:p14="http://schemas.microsoft.com/office/powerpoint/2010/main" val="276283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black box of my model type, model interpretation is possible with libraries like </a:t>
            </a:r>
            <a:r>
              <a:rPr lang="en-US" dirty="0" err="1"/>
              <a:t>shap</a:t>
            </a:r>
            <a:r>
              <a:rPr lang="en-US" dirty="0"/>
              <a:t>. </a:t>
            </a:r>
            <a:r>
              <a:rPr lang="en-US" dirty="0" err="1"/>
              <a:t>Shap</a:t>
            </a:r>
            <a:r>
              <a:rPr lang="en-US" dirty="0"/>
              <a:t> values are a measure of feature impact on modeling and they are expressed across a range negative to positive. Here we see a visual of the 10 most impacting features according to their </a:t>
            </a:r>
            <a:r>
              <a:rPr lang="en-US" dirty="0" err="1"/>
              <a:t>shap</a:t>
            </a:r>
            <a:r>
              <a:rPr lang="en-US" dirty="0"/>
              <a:t> values. Each scattered line is a representation of all the test data, over and over, for each feature. The red values represent 1’s where an application has the specified feature, and the blue values being zeros where application did not have the feature. At the top we find READ PHONE STATE, and applications that had this feature were given positive </a:t>
            </a:r>
            <a:r>
              <a:rPr lang="en-US" dirty="0" err="1"/>
              <a:t>shap</a:t>
            </a:r>
            <a:r>
              <a:rPr lang="en-US" dirty="0"/>
              <a:t> values which push the model to predict malware. Not having this permission, had what appears to be an even stronger effect in the opposite direction, predicting a benign application. With that in in mind we can see at glance that features more associated with malware include, READ PHONE STATE, INSTALL SHORTCUT, and RECEIVE BOOT COMPLETED. Meanwhile applications with features to RECEIVE from google cloud, and features for BILLING pushed the model away from predicting malware.</a:t>
            </a:r>
          </a:p>
        </p:txBody>
      </p:sp>
      <p:sp>
        <p:nvSpPr>
          <p:cNvPr id="4" name="Slide Number Placeholder 3"/>
          <p:cNvSpPr>
            <a:spLocks noGrp="1"/>
          </p:cNvSpPr>
          <p:nvPr>
            <p:ph type="sldNum" sz="quarter" idx="5"/>
          </p:nvPr>
        </p:nvSpPr>
        <p:spPr/>
        <p:txBody>
          <a:bodyPr/>
          <a:lstStyle/>
          <a:p>
            <a:fld id="{D7BF8519-36A3-42A0-AA73-244156EE30C1}" type="slidenum">
              <a:rPr lang="en-US" smtClean="0"/>
              <a:t>9</a:t>
            </a:fld>
            <a:endParaRPr lang="en-US"/>
          </a:p>
        </p:txBody>
      </p:sp>
    </p:spTree>
    <p:extLst>
      <p:ext uri="{BB962C8B-B14F-4D97-AF65-F5344CB8AC3E}">
        <p14:creationId xmlns:p14="http://schemas.microsoft.com/office/powerpoint/2010/main" val="328109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99AA-2D48-D40F-EF17-062B4BCD5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C9393-2655-B927-561F-14EEFE32E2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E21876-8287-E779-E1DF-9F5916C279D3}"/>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5" name="Footer Placeholder 4">
            <a:extLst>
              <a:ext uri="{FF2B5EF4-FFF2-40B4-BE49-F238E27FC236}">
                <a16:creationId xmlns:a16="http://schemas.microsoft.com/office/drawing/2014/main" id="{ABDC9EC3-DCAE-4A4A-497D-EC75C4B98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9B4EA-F5F5-D62A-3B21-C64E9C501F4F}"/>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99450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6553-9EDD-8EC3-117D-DF27ADE4F9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CFC414-8B6A-444F-AA81-5FFEDE1D0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E3F9-A7C8-80D8-D677-EA9C70C3E4BD}"/>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5" name="Footer Placeholder 4">
            <a:extLst>
              <a:ext uri="{FF2B5EF4-FFF2-40B4-BE49-F238E27FC236}">
                <a16:creationId xmlns:a16="http://schemas.microsoft.com/office/drawing/2014/main" id="{03E318C8-B232-6EB6-9CDC-7ED05E974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A4AC0-C473-89C4-F785-90AB7BB660CF}"/>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296682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DA9D84-98AC-53A7-CCF7-23F94F1E13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5B7B91-CD02-A876-B48D-FC4B9C8D7F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12138-F871-8D46-7716-BB72F239D2A4}"/>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5" name="Footer Placeholder 4">
            <a:extLst>
              <a:ext uri="{FF2B5EF4-FFF2-40B4-BE49-F238E27FC236}">
                <a16:creationId xmlns:a16="http://schemas.microsoft.com/office/drawing/2014/main" id="{7A002FF8-41A9-0A16-509B-40B1A3245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4C757-8FE8-27C0-92EE-0ADDE3C57616}"/>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533018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B38A-21CA-BC43-CE2A-1FC275E3BA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C1B36-655F-6C7C-CA88-4B40F3528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606D0-B383-E574-804E-E5FC66F1E388}"/>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5" name="Footer Placeholder 4">
            <a:extLst>
              <a:ext uri="{FF2B5EF4-FFF2-40B4-BE49-F238E27FC236}">
                <a16:creationId xmlns:a16="http://schemas.microsoft.com/office/drawing/2014/main" id="{A5068E25-5692-5AB7-D6D1-1B699AFBC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BA1A1-315C-63BE-9D77-12C6F9B9123D}"/>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149440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A21C-110B-8A85-A259-2A3C79D38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39BFA0-E3A1-35EF-620D-78195D895A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D8EC6C-0E11-22A6-2B94-4C476A5163A1}"/>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5" name="Footer Placeholder 4">
            <a:extLst>
              <a:ext uri="{FF2B5EF4-FFF2-40B4-BE49-F238E27FC236}">
                <a16:creationId xmlns:a16="http://schemas.microsoft.com/office/drawing/2014/main" id="{34A75A77-E90F-E49B-B232-546D317E3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47FA7-0EA8-C7FE-F296-4BEE56D35C1A}"/>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64991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8188-73DD-6CFD-29DC-EACF661F7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D09EE-7191-0CBE-BD84-64187E5C1C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B52AEE-9886-F7F1-C2B3-CCD68DF31D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959823-CF0D-4283-2496-1DED094FD557}"/>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6" name="Footer Placeholder 5">
            <a:extLst>
              <a:ext uri="{FF2B5EF4-FFF2-40B4-BE49-F238E27FC236}">
                <a16:creationId xmlns:a16="http://schemas.microsoft.com/office/drawing/2014/main" id="{60E345CA-A695-F240-E6D5-48BAFAB8D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444B8-B6E8-EAB7-9043-B1BF03B29968}"/>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259549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8DD8-AA16-86B2-4A3D-701764A3E1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859406-E84B-A47D-05EE-AEAD5511CC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212DDE-ACDF-47B4-DCFF-985503B40D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E4C17A-0857-EB88-23B6-19E25ED84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6374E3-AED8-42FC-B8FB-088C686E0C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C275B5-0E25-7336-0BBA-89E93FA0FE66}"/>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8" name="Footer Placeholder 7">
            <a:extLst>
              <a:ext uri="{FF2B5EF4-FFF2-40B4-BE49-F238E27FC236}">
                <a16:creationId xmlns:a16="http://schemas.microsoft.com/office/drawing/2014/main" id="{7CC4B508-625F-9222-96C4-B2A9739806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930F9C-88D7-AD3D-20E0-1D1E14C59E05}"/>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238765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5BC4-4F1C-A7A5-233D-6A04F96907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C404C-E4A8-4638-D200-3517568B2CD5}"/>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4" name="Footer Placeholder 3">
            <a:extLst>
              <a:ext uri="{FF2B5EF4-FFF2-40B4-BE49-F238E27FC236}">
                <a16:creationId xmlns:a16="http://schemas.microsoft.com/office/drawing/2014/main" id="{4DB81371-BD56-4F91-4EB2-BD01243C4A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906AFD-0831-1F21-28DD-EC76D0A9979A}"/>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400358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18919C-0C5E-F44A-3954-AC556AB11F27}"/>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3" name="Footer Placeholder 2">
            <a:extLst>
              <a:ext uri="{FF2B5EF4-FFF2-40B4-BE49-F238E27FC236}">
                <a16:creationId xmlns:a16="http://schemas.microsoft.com/office/drawing/2014/main" id="{CBDBFAA7-D328-7DDE-FD30-428AC7DA5F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ACCE03-7BEB-379F-75AB-3C695836B78D}"/>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135315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658D-C575-1F8A-B131-CEE6A9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DBE085-200A-49E5-38BD-396D1817F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98908A-0512-E060-B244-018F3FBDA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CD4AD2-224F-14B5-33F5-C1F8F03E2021}"/>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6" name="Footer Placeholder 5">
            <a:extLst>
              <a:ext uri="{FF2B5EF4-FFF2-40B4-BE49-F238E27FC236}">
                <a16:creationId xmlns:a16="http://schemas.microsoft.com/office/drawing/2014/main" id="{11F03BE3-01BC-10D8-AE4C-B9635E022F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78F5D-128E-3B4F-77F0-89A8BD030A3B}"/>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1977237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4301-99A8-0FE6-609C-549D75541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BE6730-00B9-427E-D4A0-71BCBC9997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C4FA0C-2027-5249-BA90-EF9783DD3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30F5F-1987-D4EE-F67D-3735C19828B8}"/>
              </a:ext>
            </a:extLst>
          </p:cNvPr>
          <p:cNvSpPr>
            <a:spLocks noGrp="1"/>
          </p:cNvSpPr>
          <p:nvPr>
            <p:ph type="dt" sz="half" idx="10"/>
          </p:nvPr>
        </p:nvSpPr>
        <p:spPr/>
        <p:txBody>
          <a:bodyPr/>
          <a:lstStyle/>
          <a:p>
            <a:fld id="{CDE64D8B-4E74-481B-92AE-FBE9D125D881}" type="datetimeFigureOut">
              <a:rPr lang="en-US" smtClean="0"/>
              <a:t>4/13/2024</a:t>
            </a:fld>
            <a:endParaRPr lang="en-US"/>
          </a:p>
        </p:txBody>
      </p:sp>
      <p:sp>
        <p:nvSpPr>
          <p:cNvPr id="6" name="Footer Placeholder 5">
            <a:extLst>
              <a:ext uri="{FF2B5EF4-FFF2-40B4-BE49-F238E27FC236}">
                <a16:creationId xmlns:a16="http://schemas.microsoft.com/office/drawing/2014/main" id="{854A1B6B-3754-79EA-C7A8-B44F46B7F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D9467D-A6DF-C703-B0F8-1B135CBE2D38}"/>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251478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FE3928-91A7-50C6-F9C0-9033C22187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C433BB-C560-64FC-63B2-9A7CE32907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8D1FA-1814-5B59-E9E9-E9D5F5726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E64D8B-4E74-481B-92AE-FBE9D125D881}" type="datetimeFigureOut">
              <a:rPr lang="en-US" smtClean="0"/>
              <a:t>4/13/2024</a:t>
            </a:fld>
            <a:endParaRPr lang="en-US"/>
          </a:p>
        </p:txBody>
      </p:sp>
      <p:sp>
        <p:nvSpPr>
          <p:cNvPr id="5" name="Footer Placeholder 4">
            <a:extLst>
              <a:ext uri="{FF2B5EF4-FFF2-40B4-BE49-F238E27FC236}">
                <a16:creationId xmlns:a16="http://schemas.microsoft.com/office/drawing/2014/main" id="{77379DBA-FB51-97CE-9CBA-1D8D71369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11D205-D36D-B31C-B58E-26CB839D42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AC2F4B-0AF2-4715-ABA9-0AE9D22604B0}" type="slidenum">
              <a:rPr lang="en-US" smtClean="0"/>
              <a:t>‹#›</a:t>
            </a:fld>
            <a:endParaRPr lang="en-US"/>
          </a:p>
        </p:txBody>
      </p:sp>
    </p:spTree>
    <p:extLst>
      <p:ext uri="{BB962C8B-B14F-4D97-AF65-F5344CB8AC3E}">
        <p14:creationId xmlns:p14="http://schemas.microsoft.com/office/powerpoint/2010/main" val="3341434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9" Type="http://schemas.openxmlformats.org/officeDocument/2006/relationships/image" Target="../media/image33.png"/><Relationship Id="rId21" Type="http://schemas.openxmlformats.org/officeDocument/2006/relationships/image" Target="../media/image15.png"/><Relationship Id="rId34" Type="http://schemas.openxmlformats.org/officeDocument/2006/relationships/image" Target="../media/image28.svg"/><Relationship Id="rId42" Type="http://schemas.openxmlformats.org/officeDocument/2006/relationships/image" Target="../media/image36.svg"/><Relationship Id="rId7" Type="http://schemas.openxmlformats.org/officeDocument/2006/relationships/image" Target="../media/image2.png"/><Relationship Id="rId2" Type="http://schemas.openxmlformats.org/officeDocument/2006/relationships/audio" Target="../media/media1.m4a"/><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41" Type="http://schemas.openxmlformats.org/officeDocument/2006/relationships/image" Target="../media/image35.png"/><Relationship Id="rId1" Type="http://schemas.microsoft.com/office/2007/relationships/media" Target="../media/media1.m4a"/><Relationship Id="rId6" Type="http://schemas.microsoft.com/office/2007/relationships/hdphoto" Target="../media/hdphoto1.wdp"/><Relationship Id="rId11" Type="http://schemas.openxmlformats.org/officeDocument/2006/relationships/image" Target="../media/image5.png"/><Relationship Id="rId24" Type="http://schemas.openxmlformats.org/officeDocument/2006/relationships/image" Target="../media/image18.svg"/><Relationship Id="rId32" Type="http://schemas.openxmlformats.org/officeDocument/2006/relationships/image" Target="../media/image26.svg"/><Relationship Id="rId37" Type="http://schemas.openxmlformats.org/officeDocument/2006/relationships/image" Target="../media/image31.png"/><Relationship Id="rId40" Type="http://schemas.openxmlformats.org/officeDocument/2006/relationships/image" Target="../media/image34.svg"/><Relationship Id="rId5" Type="http://schemas.openxmlformats.org/officeDocument/2006/relationships/image" Target="../media/image1.png"/><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36" Type="http://schemas.openxmlformats.org/officeDocument/2006/relationships/image" Target="../media/image30.svg"/><Relationship Id="rId10" Type="http://schemas.openxmlformats.org/officeDocument/2006/relationships/image" Target="../media/image4.svg"/><Relationship Id="rId19" Type="http://schemas.openxmlformats.org/officeDocument/2006/relationships/image" Target="../media/image13.png"/><Relationship Id="rId31" Type="http://schemas.openxmlformats.org/officeDocument/2006/relationships/image" Target="../media/image25.png"/><Relationship Id="rId4" Type="http://schemas.openxmlformats.org/officeDocument/2006/relationships/notesSlide" Target="../notesSlides/notesSlide1.xml"/><Relationship Id="rId9" Type="http://schemas.openxmlformats.org/officeDocument/2006/relationships/image" Target="../media/image3.png"/><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37.png"/><Relationship Id="rId8" Type="http://schemas.microsoft.com/office/2007/relationships/hdphoto" Target="../media/hdphoto2.wdp"/><Relationship Id="rId3" Type="http://schemas.openxmlformats.org/officeDocument/2006/relationships/slideLayout" Target="../slideLayouts/slideLayout1.xml"/><Relationship Id="rId12" Type="http://schemas.openxmlformats.org/officeDocument/2006/relationships/image" Target="../media/image6.svg"/><Relationship Id="rId17" Type="http://schemas.openxmlformats.org/officeDocument/2006/relationships/image" Target="../media/image11.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32.svg"/></Relationships>
</file>

<file path=ppt/slides/_rels/slide10.xml.rels><?xml version="1.0" encoding="UTF-8" standalone="yes"?>
<Relationships xmlns="http://schemas.openxmlformats.org/package/2006/relationships"><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svg"/><Relationship Id="rId21" Type="http://schemas.openxmlformats.org/officeDocument/2006/relationships/image" Target="../media/image18.svg"/><Relationship Id="rId34"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svg"/><Relationship Id="rId33" Type="http://schemas.openxmlformats.org/officeDocument/2006/relationships/image" Target="../media/image30.svg"/><Relationship Id="rId38" Type="http://schemas.openxmlformats.org/officeDocument/2006/relationships/image" Target="../media/image35.png"/><Relationship Id="rId2" Type="http://schemas.openxmlformats.org/officeDocument/2006/relationships/audio" Target="../media/media10.m4a"/><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svg"/><Relationship Id="rId1" Type="http://schemas.microsoft.com/office/2007/relationships/media" Target="../media/media10.m4a"/><Relationship Id="rId6" Type="http://schemas.openxmlformats.org/officeDocument/2006/relationships/hyperlink" Target="https://www.businessofapps.com/data/google-play-statistics/" TargetMode="External"/><Relationship Id="rId11" Type="http://schemas.openxmlformats.org/officeDocument/2006/relationships/image" Target="../media/image8.sv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svg"/><Relationship Id="rId5" Type="http://schemas.openxmlformats.org/officeDocument/2006/relationships/hyperlink" Target="https://usa.kaspersky.com/blog/malware-in-google-play-2023/29356/" TargetMode="External"/><Relationship Id="rId15" Type="http://schemas.openxmlformats.org/officeDocument/2006/relationships/image" Target="../media/image12.svg"/><Relationship Id="rId23" Type="http://schemas.openxmlformats.org/officeDocument/2006/relationships/image" Target="../media/image20.sv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7.png"/><Relationship Id="rId19" Type="http://schemas.openxmlformats.org/officeDocument/2006/relationships/image" Target="../media/image16.svg"/><Relationship Id="rId31" Type="http://schemas.openxmlformats.org/officeDocument/2006/relationships/image" Target="../media/image28.svg"/><Relationship Id="rId4" Type="http://schemas.openxmlformats.org/officeDocument/2006/relationships/notesSlide" Target="../notesSlides/notesSlide10.xml"/><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27.png"/><Relationship Id="rId35" Type="http://schemas.openxmlformats.org/officeDocument/2006/relationships/image" Target="../media/image32.svg"/><Relationship Id="rId8" Type="http://schemas.openxmlformats.org/officeDocument/2006/relationships/image" Target="../media/image5.png"/><Relationship Id="rId3"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7.png"/><Relationship Id="rId5" Type="http://schemas.openxmlformats.org/officeDocument/2006/relationships/hyperlink" Target="https://www.getastra.com/blog/security-audit/malware-statistics/"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www.businessofapps.com/data/google-play-statistics/" TargetMode="External"/><Relationship Id="rId3" Type="http://schemas.openxmlformats.org/officeDocument/2006/relationships/slideLayout" Target="../slideLayouts/slideLayout2.xml"/><Relationship Id="rId7" Type="http://schemas.openxmlformats.org/officeDocument/2006/relationships/hyperlink" Target="https://usa.kaspersky.com/blog/malware-in-google-play-2023/29356/"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3.xml"/><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svg"/><Relationship Id="rId1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40.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audio" Target="../media/media4.m4a"/><Relationship Id="rId16" Type="http://schemas.openxmlformats.org/officeDocument/2006/relationships/image" Target="../media/image47.png"/><Relationship Id="rId1" Type="http://schemas.microsoft.com/office/2007/relationships/media" Target="../media/media4.m4a"/><Relationship Id="rId6" Type="http://schemas.openxmlformats.org/officeDocument/2006/relationships/hyperlink" Target="https://www.businessofapps.com/data/google-play-statistics/" TargetMode="External"/><Relationship Id="rId11" Type="http://schemas.openxmlformats.org/officeDocument/2006/relationships/image" Target="../media/image42.png"/><Relationship Id="rId5" Type="http://schemas.openxmlformats.org/officeDocument/2006/relationships/hyperlink" Target="https://usa.kaspersky.com/blog/malware-in-google-play-2023/29356/" TargetMode="External"/><Relationship Id="rId15" Type="http://schemas.openxmlformats.org/officeDocument/2006/relationships/image" Target="../media/image46.svg"/><Relationship Id="rId10" Type="http://schemas.microsoft.com/office/2007/relationships/hdphoto" Target="../media/hdphoto1.wdp"/><Relationship Id="rId4" Type="http://schemas.openxmlformats.org/officeDocument/2006/relationships/notesSlide" Target="../notesSlides/notesSlide4.xml"/><Relationship Id="rId9" Type="http://schemas.openxmlformats.org/officeDocument/2006/relationships/image" Target="../media/image1.png"/><Relationship Id="rId14"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0.png"/><Relationship Id="rId11" Type="http://schemas.openxmlformats.org/officeDocument/2006/relationships/image" Target="../media/image37.png"/><Relationship Id="rId5" Type="http://schemas.openxmlformats.org/officeDocument/2006/relationships/image" Target="../media/image49.png"/><Relationship Id="rId10" Type="http://schemas.openxmlformats.org/officeDocument/2006/relationships/hyperlink" Target="https://blog.nviso.eu/2021/09/01/how-malicious-applications-abuse-android-permissions/" TargetMode="External"/><Relationship Id="rId4" Type="http://schemas.openxmlformats.org/officeDocument/2006/relationships/notesSlide" Target="../notesSlides/notesSlide5.xml"/><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kaggle.com/datasets/dannyrevaldo/android-malware-detection-dataset" TargetMode="External"/><Relationship Id="rId5" Type="http://schemas.openxmlformats.org/officeDocument/2006/relationships/image" Target="../media/image5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hyperlink" Target="https://medium.com/@hemashreekilari9/understanding-gradient-boosting-632939b98764"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neptune.ai/blog/gradient-boosted-decision-trees-guide" TargetMode="External"/><Relationship Id="rId5" Type="http://schemas.openxmlformats.org/officeDocument/2006/relationships/image" Target="../media/image5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7.png"/><Relationship Id="rId5" Type="http://schemas.openxmlformats.org/officeDocument/2006/relationships/image" Target="../media/image5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developer.android.com/reference/android/Manifest.permission" TargetMode="External"/><Relationship Id="rId5" Type="http://schemas.openxmlformats.org/officeDocument/2006/relationships/hyperlink" Target="https://deepchecks.com/a-comprehensive-guide-into-shap-shapley-additive-explanations-values/" TargetMode="External"/><Relationship Id="rId4" Type="http://schemas.openxmlformats.org/officeDocument/2006/relationships/notesSlide" Target="../notesSlides/notesSlide9.xml"/><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5E636290-9C78-7B2C-B7DB-16FDD32E12E3}"/>
              </a:ext>
            </a:extLst>
          </p:cNvPr>
          <p:cNvGrpSpPr/>
          <p:nvPr/>
        </p:nvGrpSpPr>
        <p:grpSpPr>
          <a:xfrm>
            <a:off x="3261328" y="1330707"/>
            <a:ext cx="8484358" cy="2576085"/>
            <a:chOff x="3261328" y="1330707"/>
            <a:chExt cx="8484358" cy="2576085"/>
          </a:xfrm>
        </p:grpSpPr>
        <p:sp>
          <p:nvSpPr>
            <p:cNvPr id="78" name="TextBox 77">
              <a:extLst>
                <a:ext uri="{FF2B5EF4-FFF2-40B4-BE49-F238E27FC236}">
                  <a16:creationId xmlns:a16="http://schemas.microsoft.com/office/drawing/2014/main" id="{877FA72F-50DE-452A-48DF-F2F64AD83D39}"/>
                </a:ext>
              </a:extLst>
            </p:cNvPr>
            <p:cNvSpPr txBox="1"/>
            <p:nvPr/>
          </p:nvSpPr>
          <p:spPr>
            <a:xfrm>
              <a:off x="3261328" y="1330707"/>
              <a:ext cx="8288415" cy="1569660"/>
            </a:xfrm>
            <a:prstGeom prst="rect">
              <a:avLst/>
            </a:prstGeom>
            <a:noFill/>
          </p:spPr>
          <p:txBody>
            <a:bodyPr wrap="square" rtlCol="0">
              <a:spAutoFit/>
            </a:bodyPr>
            <a:lstStyle/>
            <a:p>
              <a:r>
                <a:rPr lang="en-US" sz="9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MALWARE</a:t>
              </a:r>
            </a:p>
          </p:txBody>
        </p:sp>
        <p:sp>
          <p:nvSpPr>
            <p:cNvPr id="93" name="TextBox 92">
              <a:extLst>
                <a:ext uri="{FF2B5EF4-FFF2-40B4-BE49-F238E27FC236}">
                  <a16:creationId xmlns:a16="http://schemas.microsoft.com/office/drawing/2014/main" id="{84F83DE6-0CC4-474E-6B58-6316F41C3AA6}"/>
                </a:ext>
              </a:extLst>
            </p:cNvPr>
            <p:cNvSpPr txBox="1"/>
            <p:nvPr/>
          </p:nvSpPr>
          <p:spPr>
            <a:xfrm>
              <a:off x="3261328" y="2337132"/>
              <a:ext cx="8484358" cy="1569660"/>
            </a:xfrm>
            <a:prstGeom prst="rect">
              <a:avLst/>
            </a:prstGeom>
            <a:noFill/>
          </p:spPr>
          <p:txBody>
            <a:bodyPr wrap="square" rtlCol="0">
              <a:spAutoFit/>
            </a:bodyPr>
            <a:lstStyle/>
            <a:p>
              <a:r>
                <a:rPr lang="en-US" sz="9600" spc="600" dirty="0">
                  <a:solidFill>
                    <a:srgbClr val="FF0000"/>
                  </a:solidFill>
                  <a:latin typeface="Segoe UI Black" panose="020B0A02040204020203" pitchFamily="34" charset="0"/>
                  <a:ea typeface="Segoe UI Black" panose="020B0A02040204020203" pitchFamily="34" charset="0"/>
                  <a:cs typeface="LilyUPC" panose="020B0604020202020204" pitchFamily="34" charset="-34"/>
                </a:rPr>
                <a:t>DETECTION</a:t>
              </a:r>
            </a:p>
          </p:txBody>
        </p:sp>
      </p:grpSp>
      <p:pic>
        <p:nvPicPr>
          <p:cNvPr id="99" name="Picture 98">
            <a:extLst>
              <a:ext uri="{FF2B5EF4-FFF2-40B4-BE49-F238E27FC236}">
                <a16:creationId xmlns:a16="http://schemas.microsoft.com/office/drawing/2014/main" id="{B50C38F0-556E-43DB-4D7F-3D844B7F21D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025" b="88709" l="71019" r="95779">
                        <a14:foregroundMark x1="76423" y1="55098" x2="76423" y2="56876"/>
                        <a14:foregroundMark x1="76097" y1="51013" x2="76097" y2="51013"/>
                        <a14:foregroundMark x1="77777" y1="47646" x2="77777" y2="47646"/>
                        <a14:backgroundMark x1="71873" y1="14749" x2="91024" y2="16963"/>
                        <a14:backgroundMark x1="91024" y1="16963" x2="94893" y2="23480"/>
                        <a14:backgroundMark x1="94893" y1="23480" x2="97158" y2="53789"/>
                        <a14:backgroundMark x1="97158" y1="53789" x2="97302" y2="68787"/>
                        <a14:backgroundMark x1="97302" y1="68787" x2="94624" y2="78578"/>
                        <a14:backgroundMark x1="94624" y1="78578" x2="76634" y2="84066"/>
                        <a14:backgroundMark x1="76634" y1="84066" x2="72650" y2="82133"/>
                        <a14:backgroundMark x1="72650" y1="82133" x2="69502" y2="61023"/>
                        <a14:backgroundMark x1="69502" y1="61023" x2="70039" y2="21734"/>
                        <a14:backgroundMark x1="70039" y1="21734" x2="71431" y2="15622"/>
                        <a14:backgroundMark x1="77537" y1="56470" x2="77537" y2="56470"/>
                        <a14:backgroundMark x1="77354" y1="57031" x2="77892" y2="58809"/>
                        <a14:backgroundMark x1="88586" y1="56470" x2="88941" y2="59089"/>
                        <a14:backgroundMark x1="76673" y1="56688" x2="77335" y2="56969"/>
                        <a14:backgroundMark x1="74522" y1="35048" x2="73812" y2="41035"/>
                        <a14:backgroundMark x1="77710" y1="31494" x2="87156" y2="32990"/>
                        <a14:backgroundMark x1="77873" y1="31213" x2="86330" y2="32304"/>
                      </a14:backgroundRemoval>
                    </a14:imgEffect>
                  </a14:imgLayer>
                </a14:imgProps>
              </a:ext>
            </a:extLst>
          </a:blip>
          <a:srcRect l="67924" t="6939" r="1126" b="2206"/>
          <a:stretch/>
        </p:blipFill>
        <p:spPr>
          <a:xfrm>
            <a:off x="7811081" y="77463"/>
            <a:ext cx="2395003" cy="2164399"/>
          </a:xfrm>
          <a:prstGeom prst="rect">
            <a:avLst/>
          </a:prstGeom>
        </p:spPr>
      </p:pic>
      <p:sp>
        <p:nvSpPr>
          <p:cNvPr id="101" name="TextBox 100">
            <a:extLst>
              <a:ext uri="{FF2B5EF4-FFF2-40B4-BE49-F238E27FC236}">
                <a16:creationId xmlns:a16="http://schemas.microsoft.com/office/drawing/2014/main" id="{8F5A4F51-3883-1562-32CA-EF03F418D4BA}"/>
              </a:ext>
            </a:extLst>
          </p:cNvPr>
          <p:cNvSpPr txBox="1"/>
          <p:nvPr/>
        </p:nvSpPr>
        <p:spPr>
          <a:xfrm>
            <a:off x="3356591" y="3917501"/>
            <a:ext cx="6536463" cy="830997"/>
          </a:xfrm>
          <a:prstGeom prst="rect">
            <a:avLst/>
          </a:prstGeom>
          <a:noFill/>
        </p:spPr>
        <p:txBody>
          <a:bodyPr wrap="square" rtlCol="0">
            <a:spAutoFit/>
          </a:bodyPr>
          <a:lstStyle/>
          <a:p>
            <a:r>
              <a:rPr lang="en-US" sz="2400" spc="300" dirty="0">
                <a:solidFill>
                  <a:schemeClr val="tx1">
                    <a:lumMod val="50000"/>
                    <a:lumOff val="50000"/>
                  </a:schemeClr>
                </a:solidFill>
                <a:latin typeface="Segoe UI Variable Display" pitchFamily="2" charset="0"/>
                <a:ea typeface="Segoe UI Black" panose="020B0A02040204020203" pitchFamily="34" charset="0"/>
                <a:cs typeface="LilyUPC" panose="020B0604020202020204" pitchFamily="34" charset="-34"/>
              </a:rPr>
              <a:t>A feature-based approach using gradient boosting classification</a:t>
            </a:r>
          </a:p>
        </p:txBody>
      </p:sp>
      <p:sp>
        <p:nvSpPr>
          <p:cNvPr id="102" name="TextBox 101">
            <a:extLst>
              <a:ext uri="{FF2B5EF4-FFF2-40B4-BE49-F238E27FC236}">
                <a16:creationId xmlns:a16="http://schemas.microsoft.com/office/drawing/2014/main" id="{97D68183-0568-6CFB-70B2-182465499BAC}"/>
              </a:ext>
            </a:extLst>
          </p:cNvPr>
          <p:cNvSpPr txBox="1"/>
          <p:nvPr/>
        </p:nvSpPr>
        <p:spPr>
          <a:xfrm>
            <a:off x="6624822" y="6394485"/>
            <a:ext cx="4662303" cy="369332"/>
          </a:xfrm>
          <a:prstGeom prst="rect">
            <a:avLst/>
          </a:prstGeom>
          <a:noFill/>
        </p:spPr>
        <p:txBody>
          <a:bodyPr wrap="square" rtlCol="0">
            <a:spAutoFit/>
          </a:bodyPr>
          <a:lstStyle/>
          <a:p>
            <a:r>
              <a:rPr lang="en-US" dirty="0">
                <a:solidFill>
                  <a:schemeClr val="tx1">
                    <a:lumMod val="50000"/>
                    <a:lumOff val="50000"/>
                  </a:schemeClr>
                </a:solidFill>
                <a:latin typeface="Segoe UI Variable Small Semibol" pitchFamily="2" charset="0"/>
                <a:ea typeface="Segoe UI Black" panose="020B0A02040204020203" pitchFamily="34" charset="0"/>
              </a:rPr>
              <a:t>Written and Presented By Holly Figueroa</a:t>
            </a:r>
          </a:p>
        </p:txBody>
      </p:sp>
      <p:grpSp>
        <p:nvGrpSpPr>
          <p:cNvPr id="2" name="Group 1">
            <a:extLst>
              <a:ext uri="{FF2B5EF4-FFF2-40B4-BE49-F238E27FC236}">
                <a16:creationId xmlns:a16="http://schemas.microsoft.com/office/drawing/2014/main" id="{57EE3D49-44ED-171C-DFC4-5F2E28D5E013}"/>
              </a:ext>
            </a:extLst>
          </p:cNvPr>
          <p:cNvGrpSpPr>
            <a:grpSpLocks noChangeAspect="1"/>
          </p:cNvGrpSpPr>
          <p:nvPr/>
        </p:nvGrpSpPr>
        <p:grpSpPr>
          <a:xfrm>
            <a:off x="10152449" y="4926324"/>
            <a:ext cx="1987844" cy="2011680"/>
            <a:chOff x="9853140" y="4655126"/>
            <a:chExt cx="2292895" cy="2320387"/>
          </a:xfrm>
        </p:grpSpPr>
        <p:pic>
          <p:nvPicPr>
            <p:cNvPr id="106" name="Picture 105" descr="A person with long hair&#10;&#10;Description automatically generated">
              <a:extLst>
                <a:ext uri="{FF2B5EF4-FFF2-40B4-BE49-F238E27FC236}">
                  <a16:creationId xmlns:a16="http://schemas.microsoft.com/office/drawing/2014/main" id="{B299494E-423A-E756-EEE7-5E6FF5544FD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250" b="97344" l="10000" r="95625">
                          <a14:foregroundMark x1="71563" y1="15156" x2="60781" y2="8594"/>
                          <a14:foregroundMark x1="60781" y1="8594" x2="41719" y2="4531"/>
                          <a14:foregroundMark x1="41719" y1="4531" x2="32344" y2="27344"/>
                          <a14:foregroundMark x1="32344" y1="27344" x2="25625" y2="69844"/>
                          <a14:foregroundMark x1="25625" y1="69844" x2="20781" y2="78438"/>
                          <a14:foregroundMark x1="20781" y1="78438" x2="12031" y2="85938"/>
                          <a14:foregroundMark x1="12031" y1="85938" x2="27187" y2="92656"/>
                          <a14:foregroundMark x1="27187" y1="92656" x2="61406" y2="91250"/>
                          <a14:foregroundMark x1="61406" y1="91250" x2="86094" y2="92813"/>
                          <a14:foregroundMark x1="86094" y1="92813" x2="78125" y2="26094"/>
                          <a14:foregroundMark x1="78125" y1="26094" x2="69219" y2="15469"/>
                          <a14:foregroundMark x1="59531" y1="42969" x2="60938" y2="48125"/>
                          <a14:foregroundMark x1="62969" y1="12969" x2="60313" y2="14063"/>
                          <a14:foregroundMark x1="69063" y1="10469" x2="47344" y2="2656"/>
                          <a14:foregroundMark x1="47344" y1="2656" x2="37500" y2="7031"/>
                          <a14:foregroundMark x1="37500" y1="7031" x2="37344" y2="7656"/>
                          <a14:foregroundMark x1="61719" y1="4219" x2="52344" y2="1406"/>
                          <a14:foregroundMark x1="52344" y1="1406" x2="42500" y2="1406"/>
                          <a14:foregroundMark x1="42500" y1="1406" x2="38750" y2="3281"/>
                          <a14:foregroundMark x1="63438" y1="7031" x2="71094" y2="11094"/>
                          <a14:foregroundMark x1="71094" y1="11094" x2="71250" y2="11406"/>
                          <a14:foregroundMark x1="71250" y1="11406" x2="71250" y2="11406"/>
                          <a14:foregroundMark x1="63750" y1="6719" x2="71094" y2="10625"/>
                          <a14:foregroundMark x1="92500" y1="75469" x2="85625" y2="83281"/>
                          <a14:foregroundMark x1="85625" y1="83281" x2="85469" y2="83438"/>
                          <a14:foregroundMark x1="89844" y1="65781" x2="95625" y2="71875"/>
                          <a14:foregroundMark x1="95625" y1="68594" x2="95625" y2="68594"/>
                          <a14:foregroundMark x1="95313" y1="69844" x2="95313" y2="70000"/>
                          <a14:foregroundMark x1="30625" y1="92969" x2="56094" y2="94844"/>
                          <a14:foregroundMark x1="56094" y1="94844" x2="42656" y2="98594"/>
                          <a14:foregroundMark x1="42656" y1="98594" x2="30625" y2="94531"/>
                          <a14:foregroundMark x1="30625" y1="94531" x2="30469" y2="94219"/>
                          <a14:foregroundMark x1="41563" y1="98750" x2="53750" y2="99219"/>
                          <a14:foregroundMark x1="53750" y1="99219" x2="73125" y2="93750"/>
                          <a14:foregroundMark x1="73125" y1="93750" x2="51406" y2="97344"/>
                          <a14:foregroundMark x1="16271" y1="75313" x2="15937" y2="76719"/>
                          <a14:foregroundMark x1="17984" y1="68125" x2="17771" y2="69019"/>
                          <a14:foregroundMark x1="18281" y1="66875" x2="17984" y2="68125"/>
                          <a14:foregroundMark x1="15937" y1="76719" x2="16250" y2="77656"/>
                          <a14:foregroundMark x1="14942" y1="75313" x2="14844" y2="75938"/>
                          <a14:foregroundMark x1="14966" y1="75156" x2="14942" y2="75313"/>
                          <a14:foregroundMark x1="14990" y1="75000" x2="14966" y2="75156"/>
                          <a14:foregroundMark x1="15039" y1="74688" x2="14990" y2="75000"/>
                          <a14:foregroundMark x1="15088" y1="74375" x2="15039" y2="74688"/>
                          <a14:foregroundMark x1="15137" y1="74063" x2="15113" y2="74219"/>
                          <a14:foregroundMark x1="15161" y1="73906" x2="15137" y2="74063"/>
                          <a14:foregroundMark x1="15210" y1="73594" x2="15161" y2="73906"/>
                          <a14:foregroundMark x1="15283" y1="73125" x2="15210" y2="73594"/>
                          <a14:foregroundMark x1="15625" y1="70938" x2="15283" y2="73125"/>
                          <a14:foregroundMark x1="22500" y1="63906" x2="23750" y2="57656"/>
                          <a14:backgroundMark x1="20938" y1="70781" x2="20780" y2="70723"/>
                          <a14:backgroundMark x1="17969" y1="63594" x2="16507" y2="66460"/>
                          <a14:backgroundMark x1="21094" y1="70469" x2="18734" y2="72556"/>
                          <a14:backgroundMark x1="20000" y1="69219" x2="20000" y2="69219"/>
                          <a14:backgroundMark x1="20469" y1="68125" x2="20469" y2="68125"/>
                          <a14:backgroundMark x1="16719" y1="74063" x2="16719" y2="74063"/>
                          <a14:backgroundMark x1="16094" y1="74688" x2="16094" y2="74688"/>
                          <a14:backgroundMark x1="16406" y1="73594" x2="16406" y2="73594"/>
                          <a14:backgroundMark x1="16250" y1="73125" x2="16250" y2="73125"/>
                          <a14:backgroundMark x1="16719" y1="73906" x2="16719" y2="73906"/>
                          <a14:backgroundMark x1="16250" y1="74219" x2="16250" y2="74375"/>
                          <a14:backgroundMark x1="16094" y1="74063" x2="16563" y2="73594"/>
                          <a14:backgroundMark x1="16563" y1="74688" x2="16563" y2="74688"/>
                          <a14:backgroundMark x1="16094" y1="75313" x2="16094" y2="75313"/>
                          <a14:backgroundMark x1="16250" y1="75156" x2="16250" y2="75156"/>
                          <a14:backgroundMark x1="15781" y1="75000" x2="15781" y2="75000"/>
                          <a14:backgroundMark x1="15937" y1="75156" x2="16719" y2="74063"/>
                          <a14:backgroundMark x1="15937" y1="74688" x2="16250" y2="74375"/>
                          <a14:backgroundMark x1="21094" y1="68750" x2="21094" y2="68438"/>
                          <a14:backgroundMark x1="18594" y1="69219" x2="20781" y2="69844"/>
                        </a14:backgroundRemoval>
                      </a14:imgEffect>
                      <a14:imgEffect>
                        <a14:sharpenSoften amount="40000"/>
                      </a14:imgEffect>
                      <a14:imgEffect>
                        <a14:colorTemperature colorTemp="7301"/>
                      </a14:imgEffect>
                      <a14:imgEffect>
                        <a14:saturation sat="0"/>
                      </a14:imgEffect>
                      <a14:imgEffect>
                        <a14:brightnessContrast bright="23000"/>
                      </a14:imgEffect>
                    </a14:imgLayer>
                  </a14:imgProps>
                </a:ext>
                <a:ext uri="{28A0092B-C50C-407E-A947-70E740481C1C}">
                  <a14:useLocalDpi xmlns:a14="http://schemas.microsoft.com/office/drawing/2010/main" val="0"/>
                </a:ext>
              </a:extLst>
            </a:blip>
            <a:stretch>
              <a:fillRect/>
            </a:stretch>
          </p:blipFill>
          <p:spPr>
            <a:xfrm>
              <a:off x="10191346" y="5020210"/>
              <a:ext cx="1162360" cy="1176297"/>
            </a:xfrm>
            <a:prstGeom prst="flowChartConnector">
              <a:avLst/>
            </a:prstGeom>
          </p:spPr>
        </p:pic>
        <p:pic>
          <p:nvPicPr>
            <p:cNvPr id="104" name="Graphic 103" descr="Magnifying glass with solid fill">
              <a:extLst>
                <a:ext uri="{FF2B5EF4-FFF2-40B4-BE49-F238E27FC236}">
                  <a16:creationId xmlns:a16="http://schemas.microsoft.com/office/drawing/2014/main" id="{29976467-D52C-B2AB-123F-F744A3924C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3140" y="4655126"/>
              <a:ext cx="2292895" cy="2320387"/>
            </a:xfrm>
            <a:prstGeom prst="rect">
              <a:avLst/>
            </a:prstGeom>
          </p:spPr>
        </p:pic>
      </p:grpSp>
      <p:grpSp>
        <p:nvGrpSpPr>
          <p:cNvPr id="110" name="Group 109">
            <a:extLst>
              <a:ext uri="{FF2B5EF4-FFF2-40B4-BE49-F238E27FC236}">
                <a16:creationId xmlns:a16="http://schemas.microsoft.com/office/drawing/2014/main" id="{6A704C75-1101-B854-0FC0-484A5C462D4E}"/>
              </a:ext>
            </a:extLst>
          </p:cNvPr>
          <p:cNvGrpSpPr/>
          <p:nvPr/>
        </p:nvGrpSpPr>
        <p:grpSpPr>
          <a:xfrm>
            <a:off x="390275" y="446357"/>
            <a:ext cx="2868627" cy="6022499"/>
            <a:chOff x="390275" y="446357"/>
            <a:chExt cx="2868627" cy="6022499"/>
          </a:xfrm>
        </p:grpSpPr>
        <p:grpSp>
          <p:nvGrpSpPr>
            <p:cNvPr id="69" name="Group 68">
              <a:extLst>
                <a:ext uri="{FF2B5EF4-FFF2-40B4-BE49-F238E27FC236}">
                  <a16:creationId xmlns:a16="http://schemas.microsoft.com/office/drawing/2014/main" id="{7AA7F4EB-73E2-38A0-C020-851B401DD401}"/>
                </a:ext>
              </a:extLst>
            </p:cNvPr>
            <p:cNvGrpSpPr/>
            <p:nvPr/>
          </p:nvGrpSpPr>
          <p:grpSpPr>
            <a:xfrm>
              <a:off x="1181719" y="4583173"/>
              <a:ext cx="557698" cy="557698"/>
              <a:chOff x="6607822" y="3626399"/>
              <a:chExt cx="628650" cy="633219"/>
            </a:xfrm>
            <a:solidFill>
              <a:schemeClr val="accent6">
                <a:lumMod val="20000"/>
                <a:lumOff val="80000"/>
              </a:schemeClr>
            </a:solidFill>
          </p:grpSpPr>
          <p:sp>
            <p:nvSpPr>
              <p:cNvPr id="21" name="Rectangle: Rounded Corners 20">
                <a:extLst>
                  <a:ext uri="{FF2B5EF4-FFF2-40B4-BE49-F238E27FC236}">
                    <a16:creationId xmlns:a16="http://schemas.microsoft.com/office/drawing/2014/main" id="{9AE7F163-0039-A3C7-138A-70585E63F221}"/>
                  </a:ext>
                </a:extLst>
              </p:cNvPr>
              <p:cNvSpPr/>
              <p:nvPr/>
            </p:nvSpPr>
            <p:spPr>
              <a:xfrm>
                <a:off x="6607822" y="3659543"/>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eadphones with solid fill">
                <a:extLst>
                  <a:ext uri="{FF2B5EF4-FFF2-40B4-BE49-F238E27FC236}">
                    <a16:creationId xmlns:a16="http://schemas.microsoft.com/office/drawing/2014/main" id="{60E9AB71-E7C2-87DA-0BEA-FE4CA2FBEA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7822" y="3626399"/>
                <a:ext cx="628650" cy="628650"/>
              </a:xfrm>
              <a:prstGeom prst="rect">
                <a:avLst/>
              </a:prstGeom>
            </p:spPr>
          </p:pic>
        </p:grpSp>
        <p:grpSp>
          <p:nvGrpSpPr>
            <p:cNvPr id="66" name="Group 65">
              <a:extLst>
                <a:ext uri="{FF2B5EF4-FFF2-40B4-BE49-F238E27FC236}">
                  <a16:creationId xmlns:a16="http://schemas.microsoft.com/office/drawing/2014/main" id="{3D4839EA-D46F-9F03-A2BE-602D85C2FD7C}"/>
                </a:ext>
              </a:extLst>
            </p:cNvPr>
            <p:cNvGrpSpPr/>
            <p:nvPr/>
          </p:nvGrpSpPr>
          <p:grpSpPr>
            <a:xfrm>
              <a:off x="1445040" y="4860594"/>
              <a:ext cx="628650" cy="600075"/>
              <a:chOff x="4474223" y="2347426"/>
              <a:chExt cx="628650" cy="600075"/>
            </a:xfrm>
            <a:solidFill>
              <a:schemeClr val="accent2">
                <a:lumMod val="40000"/>
                <a:lumOff val="60000"/>
              </a:schemeClr>
            </a:solidFill>
          </p:grpSpPr>
          <p:sp>
            <p:nvSpPr>
              <p:cNvPr id="10" name="Rectangle: Rounded Corners 9">
                <a:extLst>
                  <a:ext uri="{FF2B5EF4-FFF2-40B4-BE49-F238E27FC236}">
                    <a16:creationId xmlns:a16="http://schemas.microsoft.com/office/drawing/2014/main" id="{8AFA3C9B-B69C-75DF-8018-05EE7A74BF84}"/>
                  </a:ext>
                </a:extLst>
              </p:cNvPr>
              <p:cNvSpPr/>
              <p:nvPr/>
            </p:nvSpPr>
            <p:spPr>
              <a:xfrm>
                <a:off x="4474223" y="2347426"/>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Maze with solid fill">
                <a:extLst>
                  <a:ext uri="{FF2B5EF4-FFF2-40B4-BE49-F238E27FC236}">
                    <a16:creationId xmlns:a16="http://schemas.microsoft.com/office/drawing/2014/main" id="{80002BC5-931B-9F6A-FB7B-80B2642F085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05278" y="2362785"/>
                <a:ext cx="557698" cy="557698"/>
              </a:xfrm>
              <a:prstGeom prst="rect">
                <a:avLst/>
              </a:prstGeom>
            </p:spPr>
          </p:pic>
        </p:grpSp>
        <p:grpSp>
          <p:nvGrpSpPr>
            <p:cNvPr id="61" name="Group 60">
              <a:extLst>
                <a:ext uri="{FF2B5EF4-FFF2-40B4-BE49-F238E27FC236}">
                  <a16:creationId xmlns:a16="http://schemas.microsoft.com/office/drawing/2014/main" id="{79138CAF-209F-5374-3B47-89C61B53FE82}"/>
                </a:ext>
              </a:extLst>
            </p:cNvPr>
            <p:cNvGrpSpPr/>
            <p:nvPr/>
          </p:nvGrpSpPr>
          <p:grpSpPr>
            <a:xfrm>
              <a:off x="1097403" y="1805908"/>
              <a:ext cx="478988" cy="494749"/>
              <a:chOff x="3497269" y="1573290"/>
              <a:chExt cx="628650" cy="601636"/>
            </a:xfrm>
          </p:grpSpPr>
          <p:sp>
            <p:nvSpPr>
              <p:cNvPr id="15" name="Rectangle: Rounded Corners 14">
                <a:extLst>
                  <a:ext uri="{FF2B5EF4-FFF2-40B4-BE49-F238E27FC236}">
                    <a16:creationId xmlns:a16="http://schemas.microsoft.com/office/drawing/2014/main" id="{AB6CCD6D-B9D3-F147-151D-14329AA346CA}"/>
                  </a:ext>
                </a:extLst>
              </p:cNvPr>
              <p:cNvSpPr/>
              <p:nvPr/>
            </p:nvSpPr>
            <p:spPr>
              <a:xfrm>
                <a:off x="3497269" y="1574851"/>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Cycle with people with solid fill">
                <a:extLst>
                  <a:ext uri="{FF2B5EF4-FFF2-40B4-BE49-F238E27FC236}">
                    <a16:creationId xmlns:a16="http://schemas.microsoft.com/office/drawing/2014/main" id="{04D968E1-7EF2-2B4E-7263-5E9DC565D5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22791" y="1573290"/>
                <a:ext cx="557698" cy="557698"/>
              </a:xfrm>
              <a:prstGeom prst="rect">
                <a:avLst/>
              </a:prstGeom>
            </p:spPr>
          </p:pic>
        </p:grpSp>
        <p:grpSp>
          <p:nvGrpSpPr>
            <p:cNvPr id="56" name="Group 55">
              <a:extLst>
                <a:ext uri="{FF2B5EF4-FFF2-40B4-BE49-F238E27FC236}">
                  <a16:creationId xmlns:a16="http://schemas.microsoft.com/office/drawing/2014/main" id="{1A1B6162-CF6D-13EE-35CA-F15A1B199623}"/>
                </a:ext>
              </a:extLst>
            </p:cNvPr>
            <p:cNvGrpSpPr/>
            <p:nvPr/>
          </p:nvGrpSpPr>
          <p:grpSpPr>
            <a:xfrm>
              <a:off x="1462422" y="1258957"/>
              <a:ext cx="647224" cy="641888"/>
              <a:chOff x="3150831" y="1047750"/>
              <a:chExt cx="628650" cy="608164"/>
            </a:xfrm>
          </p:grpSpPr>
          <p:sp>
            <p:nvSpPr>
              <p:cNvPr id="6" name="Rectangle: Rounded Corners 5">
                <a:extLst>
                  <a:ext uri="{FF2B5EF4-FFF2-40B4-BE49-F238E27FC236}">
                    <a16:creationId xmlns:a16="http://schemas.microsoft.com/office/drawing/2014/main" id="{00223539-A571-3A25-22FD-CC1BB9657744}"/>
                  </a:ext>
                </a:extLst>
              </p:cNvPr>
              <p:cNvSpPr/>
              <p:nvPr/>
            </p:nvSpPr>
            <p:spPr>
              <a:xfrm>
                <a:off x="3150831" y="1047750"/>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Books on shelf with solid fill">
                <a:extLst>
                  <a:ext uri="{FF2B5EF4-FFF2-40B4-BE49-F238E27FC236}">
                    <a16:creationId xmlns:a16="http://schemas.microsoft.com/office/drawing/2014/main" id="{CF0A4A11-FEC2-7732-8EDF-79D1667133A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83002" y="1098216"/>
                <a:ext cx="557698" cy="557698"/>
              </a:xfrm>
              <a:prstGeom prst="rect">
                <a:avLst/>
              </a:prstGeom>
            </p:spPr>
          </p:pic>
        </p:grpSp>
        <p:grpSp>
          <p:nvGrpSpPr>
            <p:cNvPr id="64" name="Group 63">
              <a:extLst>
                <a:ext uri="{FF2B5EF4-FFF2-40B4-BE49-F238E27FC236}">
                  <a16:creationId xmlns:a16="http://schemas.microsoft.com/office/drawing/2014/main" id="{A5DC6C8A-DA40-2E39-D683-B30828408FE2}"/>
                </a:ext>
              </a:extLst>
            </p:cNvPr>
            <p:cNvGrpSpPr/>
            <p:nvPr/>
          </p:nvGrpSpPr>
          <p:grpSpPr>
            <a:xfrm>
              <a:off x="2026430" y="5384610"/>
              <a:ext cx="581044" cy="547554"/>
              <a:chOff x="5467350" y="1347787"/>
              <a:chExt cx="628650" cy="600075"/>
            </a:xfrm>
            <a:solidFill>
              <a:schemeClr val="accent6">
                <a:lumMod val="20000"/>
                <a:lumOff val="80000"/>
              </a:schemeClr>
            </a:solidFill>
          </p:grpSpPr>
          <p:sp>
            <p:nvSpPr>
              <p:cNvPr id="9" name="Rectangle: Rounded Corners 8">
                <a:extLst>
                  <a:ext uri="{FF2B5EF4-FFF2-40B4-BE49-F238E27FC236}">
                    <a16:creationId xmlns:a16="http://schemas.microsoft.com/office/drawing/2014/main" id="{6402B1C5-F551-3EEB-0582-FC13C2AEDBC6}"/>
                  </a:ext>
                </a:extLst>
              </p:cNvPr>
              <p:cNvSpPr/>
              <p:nvPr/>
            </p:nvSpPr>
            <p:spPr>
              <a:xfrm>
                <a:off x="5467350" y="1347787"/>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amera with solid fill">
                <a:extLst>
                  <a:ext uri="{FF2B5EF4-FFF2-40B4-BE49-F238E27FC236}">
                    <a16:creationId xmlns:a16="http://schemas.microsoft.com/office/drawing/2014/main" id="{2BE61937-0449-B5DF-AA85-36CE2ECD18C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90774" y="1357117"/>
                <a:ext cx="557698" cy="557698"/>
              </a:xfrm>
              <a:prstGeom prst="rect">
                <a:avLst/>
              </a:prstGeom>
            </p:spPr>
          </p:pic>
        </p:grpSp>
        <p:grpSp>
          <p:nvGrpSpPr>
            <p:cNvPr id="57" name="Group 56">
              <a:extLst>
                <a:ext uri="{FF2B5EF4-FFF2-40B4-BE49-F238E27FC236}">
                  <a16:creationId xmlns:a16="http://schemas.microsoft.com/office/drawing/2014/main" id="{199931B8-F1E7-456D-5C1D-87D4B2B1BBB4}"/>
                </a:ext>
              </a:extLst>
            </p:cNvPr>
            <p:cNvGrpSpPr/>
            <p:nvPr/>
          </p:nvGrpSpPr>
          <p:grpSpPr>
            <a:xfrm>
              <a:off x="1106206" y="446357"/>
              <a:ext cx="470185" cy="505602"/>
              <a:chOff x="3750517" y="2047388"/>
              <a:chExt cx="628650" cy="609617"/>
            </a:xfrm>
          </p:grpSpPr>
          <p:sp>
            <p:nvSpPr>
              <p:cNvPr id="8" name="Rectangle: Rounded Corners 7">
                <a:extLst>
                  <a:ext uri="{FF2B5EF4-FFF2-40B4-BE49-F238E27FC236}">
                    <a16:creationId xmlns:a16="http://schemas.microsoft.com/office/drawing/2014/main" id="{9E792A7A-D581-4BF4-BC64-B2D4ED378F62}"/>
                  </a:ext>
                </a:extLst>
              </p:cNvPr>
              <p:cNvSpPr/>
              <p:nvPr/>
            </p:nvSpPr>
            <p:spPr>
              <a:xfrm>
                <a:off x="3750517" y="204738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Drama with solid fill">
                <a:extLst>
                  <a:ext uri="{FF2B5EF4-FFF2-40B4-BE49-F238E27FC236}">
                    <a16:creationId xmlns:a16="http://schemas.microsoft.com/office/drawing/2014/main" id="{04E38771-B078-2B64-1BA1-83B12E46AB3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784071" y="2099307"/>
                <a:ext cx="557698" cy="557698"/>
              </a:xfrm>
              <a:prstGeom prst="rect">
                <a:avLst/>
              </a:prstGeom>
            </p:spPr>
          </p:pic>
        </p:grpSp>
        <p:grpSp>
          <p:nvGrpSpPr>
            <p:cNvPr id="63" name="Group 62">
              <a:extLst>
                <a:ext uri="{FF2B5EF4-FFF2-40B4-BE49-F238E27FC236}">
                  <a16:creationId xmlns:a16="http://schemas.microsoft.com/office/drawing/2014/main" id="{523D724D-06B2-7C9D-A450-6961A72A3179}"/>
                </a:ext>
              </a:extLst>
            </p:cNvPr>
            <p:cNvGrpSpPr/>
            <p:nvPr/>
          </p:nvGrpSpPr>
          <p:grpSpPr>
            <a:xfrm>
              <a:off x="2051619" y="1653968"/>
              <a:ext cx="628650" cy="600075"/>
              <a:chOff x="4762306" y="873287"/>
              <a:chExt cx="628650" cy="600075"/>
            </a:xfrm>
          </p:grpSpPr>
          <p:sp>
            <p:nvSpPr>
              <p:cNvPr id="7" name="Rectangle: Rounded Corners 6">
                <a:extLst>
                  <a:ext uri="{FF2B5EF4-FFF2-40B4-BE49-F238E27FC236}">
                    <a16:creationId xmlns:a16="http://schemas.microsoft.com/office/drawing/2014/main" id="{7B03BA1C-E6AA-7AE9-D161-6B8DCB7F477B}"/>
                  </a:ext>
                </a:extLst>
              </p:cNvPr>
              <p:cNvSpPr/>
              <p:nvPr/>
            </p:nvSpPr>
            <p:spPr>
              <a:xfrm>
                <a:off x="4762306" y="873287"/>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Drum set with solid fill">
                <a:extLst>
                  <a:ext uri="{FF2B5EF4-FFF2-40B4-BE49-F238E27FC236}">
                    <a16:creationId xmlns:a16="http://schemas.microsoft.com/office/drawing/2014/main" id="{B2EA9A31-6650-5DA2-4A8B-ADE9C389DC8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97782" y="905263"/>
                <a:ext cx="557698" cy="557698"/>
              </a:xfrm>
              <a:prstGeom prst="rect">
                <a:avLst/>
              </a:prstGeom>
            </p:spPr>
          </p:pic>
        </p:grpSp>
        <p:grpSp>
          <p:nvGrpSpPr>
            <p:cNvPr id="62" name="Group 61">
              <a:extLst>
                <a:ext uri="{FF2B5EF4-FFF2-40B4-BE49-F238E27FC236}">
                  <a16:creationId xmlns:a16="http://schemas.microsoft.com/office/drawing/2014/main" id="{90B323E4-F8F7-4B19-1BF0-C988B7E171CF}"/>
                </a:ext>
              </a:extLst>
            </p:cNvPr>
            <p:cNvGrpSpPr/>
            <p:nvPr/>
          </p:nvGrpSpPr>
          <p:grpSpPr>
            <a:xfrm>
              <a:off x="1257868" y="2447456"/>
              <a:ext cx="478988" cy="495824"/>
              <a:chOff x="3895725" y="1340157"/>
              <a:chExt cx="628650" cy="602943"/>
            </a:xfrm>
          </p:grpSpPr>
          <p:sp>
            <p:nvSpPr>
              <p:cNvPr id="17" name="Rectangle: Rounded Corners 16">
                <a:extLst>
                  <a:ext uri="{FF2B5EF4-FFF2-40B4-BE49-F238E27FC236}">
                    <a16:creationId xmlns:a16="http://schemas.microsoft.com/office/drawing/2014/main" id="{B0BDB1AF-ECF6-7C4A-4004-083F16D2C5CA}"/>
                  </a:ext>
                </a:extLst>
              </p:cNvPr>
              <p:cNvSpPr/>
              <p:nvPr/>
            </p:nvSpPr>
            <p:spPr>
              <a:xfrm>
                <a:off x="3895725"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Slot Machine with solid fill">
                <a:extLst>
                  <a:ext uri="{FF2B5EF4-FFF2-40B4-BE49-F238E27FC236}">
                    <a16:creationId xmlns:a16="http://schemas.microsoft.com/office/drawing/2014/main" id="{0F040969-57CA-9D65-A5F6-EC616B2E866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31201" y="1340157"/>
                <a:ext cx="557698" cy="557698"/>
              </a:xfrm>
              <a:prstGeom prst="rect">
                <a:avLst/>
              </a:prstGeom>
            </p:spPr>
          </p:pic>
        </p:grpSp>
        <p:grpSp>
          <p:nvGrpSpPr>
            <p:cNvPr id="71" name="Group 70">
              <a:extLst>
                <a:ext uri="{FF2B5EF4-FFF2-40B4-BE49-F238E27FC236}">
                  <a16:creationId xmlns:a16="http://schemas.microsoft.com/office/drawing/2014/main" id="{CD373930-5E11-E723-7CB2-80ED36FF9E29}"/>
                </a:ext>
              </a:extLst>
            </p:cNvPr>
            <p:cNvGrpSpPr/>
            <p:nvPr/>
          </p:nvGrpSpPr>
          <p:grpSpPr>
            <a:xfrm>
              <a:off x="1989672" y="2325809"/>
              <a:ext cx="472167" cy="444367"/>
              <a:chOff x="8138433" y="1343025"/>
              <a:chExt cx="628650" cy="600075"/>
            </a:xfrm>
          </p:grpSpPr>
          <p:sp>
            <p:nvSpPr>
              <p:cNvPr id="20" name="Rectangle: Rounded Corners 19">
                <a:extLst>
                  <a:ext uri="{FF2B5EF4-FFF2-40B4-BE49-F238E27FC236}">
                    <a16:creationId xmlns:a16="http://schemas.microsoft.com/office/drawing/2014/main" id="{A65F6384-8912-4A25-7893-EE437593BBCA}"/>
                  </a:ext>
                </a:extLst>
              </p:cNvPr>
              <p:cNvSpPr/>
              <p:nvPr/>
            </p:nvSpPr>
            <p:spPr>
              <a:xfrm>
                <a:off x="8138433"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Two Hearts with solid fill">
                <a:extLst>
                  <a:ext uri="{FF2B5EF4-FFF2-40B4-BE49-F238E27FC236}">
                    <a16:creationId xmlns:a16="http://schemas.microsoft.com/office/drawing/2014/main" id="{72280840-0F26-2F0B-BE79-227A2CF34F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173909" y="1375263"/>
                <a:ext cx="557698" cy="557698"/>
              </a:xfrm>
              <a:prstGeom prst="rect">
                <a:avLst/>
              </a:prstGeom>
            </p:spPr>
          </p:pic>
        </p:grpSp>
        <p:grpSp>
          <p:nvGrpSpPr>
            <p:cNvPr id="58" name="Group 57">
              <a:extLst>
                <a:ext uri="{FF2B5EF4-FFF2-40B4-BE49-F238E27FC236}">
                  <a16:creationId xmlns:a16="http://schemas.microsoft.com/office/drawing/2014/main" id="{614FF2D6-482C-F9A1-0A12-F1FCF668DF90}"/>
                </a:ext>
              </a:extLst>
            </p:cNvPr>
            <p:cNvGrpSpPr/>
            <p:nvPr/>
          </p:nvGrpSpPr>
          <p:grpSpPr>
            <a:xfrm>
              <a:off x="1484996" y="1986181"/>
              <a:ext cx="628650" cy="600075"/>
              <a:chOff x="2409581" y="1739539"/>
              <a:chExt cx="628650" cy="600075"/>
            </a:xfrm>
          </p:grpSpPr>
          <p:sp>
            <p:nvSpPr>
              <p:cNvPr id="18" name="Rectangle: Rounded Corners 17">
                <a:extLst>
                  <a:ext uri="{FF2B5EF4-FFF2-40B4-BE49-F238E27FC236}">
                    <a16:creationId xmlns:a16="http://schemas.microsoft.com/office/drawing/2014/main" id="{47C886A7-ABD9-4A41-917A-578A0C8994CF}"/>
                  </a:ext>
                </a:extLst>
              </p:cNvPr>
              <p:cNvSpPr/>
              <p:nvPr/>
            </p:nvSpPr>
            <p:spPr>
              <a:xfrm>
                <a:off x="2409581" y="1739539"/>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Graphic 52" descr="Route (Two Pins With A Path) with solid fill">
                <a:extLst>
                  <a:ext uri="{FF2B5EF4-FFF2-40B4-BE49-F238E27FC236}">
                    <a16:creationId xmlns:a16="http://schemas.microsoft.com/office/drawing/2014/main" id="{48DF2CDB-ABBF-03EB-2F88-BCE15513213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448362" y="1785294"/>
                <a:ext cx="508567" cy="508567"/>
              </a:xfrm>
              <a:prstGeom prst="rect">
                <a:avLst/>
              </a:prstGeom>
            </p:spPr>
          </p:pic>
        </p:grpSp>
        <p:grpSp>
          <p:nvGrpSpPr>
            <p:cNvPr id="60" name="Group 59">
              <a:extLst>
                <a:ext uri="{FF2B5EF4-FFF2-40B4-BE49-F238E27FC236}">
                  <a16:creationId xmlns:a16="http://schemas.microsoft.com/office/drawing/2014/main" id="{E7054C37-5536-DBA1-D020-382A710B36E4}"/>
                </a:ext>
              </a:extLst>
            </p:cNvPr>
            <p:cNvGrpSpPr/>
            <p:nvPr/>
          </p:nvGrpSpPr>
          <p:grpSpPr>
            <a:xfrm>
              <a:off x="791002" y="1084507"/>
              <a:ext cx="757418" cy="798272"/>
              <a:chOff x="2850792" y="640156"/>
              <a:chExt cx="636814" cy="631857"/>
            </a:xfrm>
          </p:grpSpPr>
          <p:sp>
            <p:nvSpPr>
              <p:cNvPr id="16" name="Rectangle: Rounded Corners 15">
                <a:extLst>
                  <a:ext uri="{FF2B5EF4-FFF2-40B4-BE49-F238E27FC236}">
                    <a16:creationId xmlns:a16="http://schemas.microsoft.com/office/drawing/2014/main" id="{56C58CA1-4514-1D0A-8F10-3CE097B6235F}"/>
                  </a:ext>
                </a:extLst>
              </p:cNvPr>
              <p:cNvSpPr/>
              <p:nvPr/>
            </p:nvSpPr>
            <p:spPr>
              <a:xfrm>
                <a:off x="2858956" y="67193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Chef Hat with solid fill">
                <a:extLst>
                  <a:ext uri="{FF2B5EF4-FFF2-40B4-BE49-F238E27FC236}">
                    <a16:creationId xmlns:a16="http://schemas.microsoft.com/office/drawing/2014/main" id="{21EF3432-E12C-5490-8F77-9F91F569252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850792" y="640156"/>
                <a:ext cx="628650" cy="628650"/>
              </a:xfrm>
              <a:prstGeom prst="rect">
                <a:avLst/>
              </a:prstGeom>
            </p:spPr>
          </p:pic>
        </p:grpSp>
        <p:grpSp>
          <p:nvGrpSpPr>
            <p:cNvPr id="59" name="Group 58">
              <a:extLst>
                <a:ext uri="{FF2B5EF4-FFF2-40B4-BE49-F238E27FC236}">
                  <a16:creationId xmlns:a16="http://schemas.microsoft.com/office/drawing/2014/main" id="{76E320BE-DE18-D091-0B5E-6CC25E10007D}"/>
                </a:ext>
              </a:extLst>
            </p:cNvPr>
            <p:cNvGrpSpPr/>
            <p:nvPr/>
          </p:nvGrpSpPr>
          <p:grpSpPr>
            <a:xfrm>
              <a:off x="1688161" y="638961"/>
              <a:ext cx="771058" cy="775088"/>
              <a:chOff x="2983852" y="2510032"/>
              <a:chExt cx="628650" cy="628650"/>
            </a:xfrm>
          </p:grpSpPr>
          <p:sp>
            <p:nvSpPr>
              <p:cNvPr id="14" name="Rectangle: Rounded Corners 13">
                <a:extLst>
                  <a:ext uri="{FF2B5EF4-FFF2-40B4-BE49-F238E27FC236}">
                    <a16:creationId xmlns:a16="http://schemas.microsoft.com/office/drawing/2014/main" id="{B82CF1B8-7829-EC10-A7B7-D837A907CC06}"/>
                  </a:ext>
                </a:extLst>
              </p:cNvPr>
              <p:cNvSpPr/>
              <p:nvPr/>
            </p:nvSpPr>
            <p:spPr>
              <a:xfrm>
                <a:off x="2983852" y="2510032"/>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Chat bubble with solid fill">
                <a:extLst>
                  <a:ext uri="{FF2B5EF4-FFF2-40B4-BE49-F238E27FC236}">
                    <a16:creationId xmlns:a16="http://schemas.microsoft.com/office/drawing/2014/main" id="{D7B69FF0-F431-C067-6B09-ED2310CB65F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983852" y="2510032"/>
                <a:ext cx="628650" cy="628650"/>
              </a:xfrm>
              <a:prstGeom prst="rect">
                <a:avLst/>
              </a:prstGeom>
            </p:spPr>
          </p:pic>
        </p:grpSp>
        <p:grpSp>
          <p:nvGrpSpPr>
            <p:cNvPr id="70" name="Group 69">
              <a:extLst>
                <a:ext uri="{FF2B5EF4-FFF2-40B4-BE49-F238E27FC236}">
                  <a16:creationId xmlns:a16="http://schemas.microsoft.com/office/drawing/2014/main" id="{6086E888-730E-D3DD-BFEE-65DB84101B20}"/>
                </a:ext>
              </a:extLst>
            </p:cNvPr>
            <p:cNvGrpSpPr/>
            <p:nvPr/>
          </p:nvGrpSpPr>
          <p:grpSpPr>
            <a:xfrm>
              <a:off x="1504490" y="5738115"/>
              <a:ext cx="765791" cy="730741"/>
              <a:chOff x="8140084" y="2301502"/>
              <a:chExt cx="628650" cy="600075"/>
            </a:xfrm>
            <a:solidFill>
              <a:schemeClr val="accent6">
                <a:lumMod val="20000"/>
                <a:lumOff val="80000"/>
              </a:schemeClr>
            </a:solidFill>
          </p:grpSpPr>
          <p:sp>
            <p:nvSpPr>
              <p:cNvPr id="19" name="Rectangle: Rounded Corners 18">
                <a:extLst>
                  <a:ext uri="{FF2B5EF4-FFF2-40B4-BE49-F238E27FC236}">
                    <a16:creationId xmlns:a16="http://schemas.microsoft.com/office/drawing/2014/main" id="{10E168DB-C490-47F8-973C-0722D34D0376}"/>
                  </a:ext>
                </a:extLst>
              </p:cNvPr>
              <p:cNvSpPr/>
              <p:nvPr/>
            </p:nvSpPr>
            <p:spPr>
              <a:xfrm>
                <a:off x="8140084" y="2301502"/>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Graphic 22" descr="Baseball bat and ball with solid fill">
                <a:extLst>
                  <a:ext uri="{FF2B5EF4-FFF2-40B4-BE49-F238E27FC236}">
                    <a16:creationId xmlns:a16="http://schemas.microsoft.com/office/drawing/2014/main" id="{F2C4E67A-BB46-A1A0-397B-E2C65E9EEAA5}"/>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160839" y="2320971"/>
                <a:ext cx="576554" cy="576554"/>
              </a:xfrm>
              <a:prstGeom prst="rect">
                <a:avLst/>
              </a:prstGeom>
            </p:spPr>
          </p:pic>
        </p:grpSp>
        <p:grpSp>
          <p:nvGrpSpPr>
            <p:cNvPr id="108" name="Group 107">
              <a:extLst>
                <a:ext uri="{FF2B5EF4-FFF2-40B4-BE49-F238E27FC236}">
                  <a16:creationId xmlns:a16="http://schemas.microsoft.com/office/drawing/2014/main" id="{AED73484-1D98-E028-4BEB-C67C71EB2E73}"/>
                </a:ext>
              </a:extLst>
            </p:cNvPr>
            <p:cNvGrpSpPr/>
            <p:nvPr/>
          </p:nvGrpSpPr>
          <p:grpSpPr>
            <a:xfrm>
              <a:off x="1874051" y="4358274"/>
              <a:ext cx="449302" cy="445210"/>
              <a:chOff x="2046733" y="4674116"/>
              <a:chExt cx="449302" cy="445210"/>
            </a:xfrm>
          </p:grpSpPr>
          <p:sp>
            <p:nvSpPr>
              <p:cNvPr id="12" name="Rectangle: Rounded Corners 11">
                <a:extLst>
                  <a:ext uri="{FF2B5EF4-FFF2-40B4-BE49-F238E27FC236}">
                    <a16:creationId xmlns:a16="http://schemas.microsoft.com/office/drawing/2014/main" id="{A202726F-9390-B203-1E9B-42B0FDAC03CB}"/>
                  </a:ext>
                </a:extLst>
              </p:cNvPr>
              <p:cNvSpPr/>
              <p:nvPr/>
            </p:nvSpPr>
            <p:spPr>
              <a:xfrm>
                <a:off x="2046733" y="4674116"/>
                <a:ext cx="449302" cy="445210"/>
              </a:xfrm>
              <a:prstGeom prst="roundRect">
                <a:avLst/>
              </a:prstGeom>
              <a:solidFill>
                <a:schemeClr val="accent6">
                  <a:lumMod val="20000"/>
                  <a:lumOff val="80000"/>
                </a:schemeClr>
              </a:solid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Flower with solid fill">
                <a:extLst>
                  <a:ext uri="{FF2B5EF4-FFF2-40B4-BE49-F238E27FC236}">
                    <a16:creationId xmlns:a16="http://schemas.microsoft.com/office/drawing/2014/main" id="{E15B2643-454E-F08E-A706-37848EEC80B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109646" y="4751551"/>
                <a:ext cx="325547" cy="325547"/>
              </a:xfrm>
              <a:prstGeom prst="rect">
                <a:avLst/>
              </a:prstGeom>
            </p:spPr>
          </p:pic>
        </p:grpSp>
        <p:grpSp>
          <p:nvGrpSpPr>
            <p:cNvPr id="75" name="Group 74">
              <a:extLst>
                <a:ext uri="{FF2B5EF4-FFF2-40B4-BE49-F238E27FC236}">
                  <a16:creationId xmlns:a16="http://schemas.microsoft.com/office/drawing/2014/main" id="{D8026C5E-5341-3D9E-CC00-549A223572F2}"/>
                </a:ext>
              </a:extLst>
            </p:cNvPr>
            <p:cNvGrpSpPr/>
            <p:nvPr/>
          </p:nvGrpSpPr>
          <p:grpSpPr>
            <a:xfrm>
              <a:off x="390275" y="2652274"/>
              <a:ext cx="2868627" cy="2096224"/>
              <a:chOff x="1600571" y="2546379"/>
              <a:chExt cx="3107124" cy="2322601"/>
            </a:xfrm>
            <a:solidFill>
              <a:schemeClr val="bg2">
                <a:lumMod val="90000"/>
              </a:schemeClr>
            </a:solidFill>
          </p:grpSpPr>
          <p:pic>
            <p:nvPicPr>
              <p:cNvPr id="5" name="Graphic 4" descr="Filter with solid fill">
                <a:extLst>
                  <a:ext uri="{FF2B5EF4-FFF2-40B4-BE49-F238E27FC236}">
                    <a16:creationId xmlns:a16="http://schemas.microsoft.com/office/drawing/2014/main" id="{9A18B6DD-1DD8-2CE9-4A2F-4D7F1EFF2D3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00571" y="2546379"/>
                <a:ext cx="3107124" cy="1617793"/>
              </a:xfrm>
              <a:prstGeom prst="rect">
                <a:avLst/>
              </a:prstGeom>
            </p:spPr>
          </p:pic>
          <p:pic>
            <p:nvPicPr>
              <p:cNvPr id="74" name="Graphic 73" descr="Filter with solid fill">
                <a:extLst>
                  <a:ext uri="{FF2B5EF4-FFF2-40B4-BE49-F238E27FC236}">
                    <a16:creationId xmlns:a16="http://schemas.microsoft.com/office/drawing/2014/main" id="{04A365C5-C74E-9561-E968-2DBE45A2014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rot="10800000">
                <a:off x="1600571" y="3251187"/>
                <a:ext cx="3107124" cy="1617793"/>
              </a:xfrm>
              <a:prstGeom prst="rect">
                <a:avLst/>
              </a:prstGeom>
            </p:spPr>
          </p:pic>
        </p:grpSp>
        <p:grpSp>
          <p:nvGrpSpPr>
            <p:cNvPr id="65" name="Group 64">
              <a:extLst>
                <a:ext uri="{FF2B5EF4-FFF2-40B4-BE49-F238E27FC236}">
                  <a16:creationId xmlns:a16="http://schemas.microsoft.com/office/drawing/2014/main" id="{39D73E8A-36FD-A88E-9DA1-68CB3E67D5F8}"/>
                </a:ext>
              </a:extLst>
            </p:cNvPr>
            <p:cNvGrpSpPr/>
            <p:nvPr/>
          </p:nvGrpSpPr>
          <p:grpSpPr>
            <a:xfrm>
              <a:off x="1076391" y="5275712"/>
              <a:ext cx="628650" cy="600075"/>
              <a:chOff x="5787865" y="1851803"/>
              <a:chExt cx="628650" cy="600075"/>
            </a:xfrm>
            <a:solidFill>
              <a:schemeClr val="accent2">
                <a:lumMod val="40000"/>
                <a:lumOff val="60000"/>
              </a:schemeClr>
            </a:solidFill>
          </p:grpSpPr>
          <p:sp>
            <p:nvSpPr>
              <p:cNvPr id="11" name="Rectangle: Rounded Corners 10">
                <a:extLst>
                  <a:ext uri="{FF2B5EF4-FFF2-40B4-BE49-F238E27FC236}">
                    <a16:creationId xmlns:a16="http://schemas.microsoft.com/office/drawing/2014/main" id="{4602E3AB-2642-4696-5AAE-67EC37CB0527}"/>
                  </a:ext>
                </a:extLst>
              </p:cNvPr>
              <p:cNvSpPr/>
              <p:nvPr/>
            </p:nvSpPr>
            <p:spPr>
              <a:xfrm>
                <a:off x="5787865" y="1851803"/>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Store with solid fill">
                <a:extLst>
                  <a:ext uri="{FF2B5EF4-FFF2-40B4-BE49-F238E27FC236}">
                    <a16:creationId xmlns:a16="http://schemas.microsoft.com/office/drawing/2014/main" id="{F25CBC6B-5BEC-1550-ACDD-88443268C28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821622" y="1887608"/>
                <a:ext cx="557698" cy="557698"/>
              </a:xfrm>
              <a:prstGeom prst="rect">
                <a:avLst/>
              </a:prstGeom>
            </p:spPr>
          </p:pic>
        </p:grpSp>
      </p:grpSp>
      <p:pic>
        <p:nvPicPr>
          <p:cNvPr id="79" name="Audio 78">
            <a:hlinkClick r:id="" action="ppaction://media"/>
            <a:extLst>
              <a:ext uri="{FF2B5EF4-FFF2-40B4-BE49-F238E27FC236}">
                <a16:creationId xmlns:a16="http://schemas.microsoft.com/office/drawing/2014/main" id="{685BF83E-28FE-3E27-464D-E1A821935405}"/>
              </a:ext>
            </a:extLst>
          </p:cNvPr>
          <p:cNvPicPr>
            <a:picLocks noChangeAspect="1"/>
          </p:cNvPicPr>
          <p:nvPr>
            <a:audioFile r:link="rId2"/>
            <p:extLst>
              <p:ext uri="{DAA4B4D4-6D71-4841-9C94-3DE7FCFB9230}">
                <p14:media xmlns:p14="http://schemas.microsoft.com/office/powerpoint/2010/main" r:embed="rId1"/>
              </p:ext>
            </p:extLst>
          </p:nvPr>
        </p:nvPicPr>
        <p:blipFill>
          <a:blip r:embed="rId43"/>
          <a:srcRect l="-161075" t="-161075" r="-161075" b="-161075"/>
          <a:stretch>
            <a:fillRect/>
          </a:stretch>
        </p:blipFill>
        <p:spPr>
          <a:xfrm>
            <a:off x="5302536" y="5550451"/>
            <a:ext cx="2057400" cy="2057400"/>
          </a:xfrm>
          <a:prstGeom prst="ellipse">
            <a:avLst/>
          </a:prstGeom>
        </p:spPr>
      </p:pic>
    </p:spTree>
    <p:extLst>
      <p:ext uri="{BB962C8B-B14F-4D97-AF65-F5344CB8AC3E}">
        <p14:creationId xmlns:p14="http://schemas.microsoft.com/office/powerpoint/2010/main" val="565393909"/>
      </p:ext>
    </p:extLst>
  </p:cSld>
  <p:clrMapOvr>
    <a:masterClrMapping/>
  </p:clrMapOvr>
  <mc:AlternateContent xmlns:mc="http://schemas.openxmlformats.org/markup-compatibility/2006" xmlns:p14="http://schemas.microsoft.com/office/powerpoint/2010/main">
    <mc:Choice Requires="p14">
      <p:transition spd="slow" p14:dur="2000" advTm="25040"/>
    </mc:Choice>
    <mc:Fallback xmlns="">
      <p:transition spd="slow" advTm="2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https://usa.kaspersky.com/blog/malware-in-google-play-2023/29356/</a:t>
            </a:r>
            <a:r>
              <a:rPr lang="en-US" sz="1050" dirty="0">
                <a:solidFill>
                  <a:schemeClr val="bg1">
                    <a:lumMod val="75000"/>
                  </a:schemeClr>
                </a:solidFill>
                <a:latin typeface="Segoe UI Variable Display Light" pitchFamily="2" charset="0"/>
              </a:rPr>
              <a:t> ,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https://www.businessofapps.com/data/google-play-statistics/</a:t>
            </a:r>
            <a:r>
              <a:rPr lang="en-US" sz="1050" dirty="0">
                <a:solidFill>
                  <a:schemeClr val="bg1">
                    <a:lumMod val="75000"/>
                  </a:schemeClr>
                </a:solidFill>
                <a:latin typeface="Segoe UI Variable Display Light" pitchFamily="2" charset="0"/>
              </a:rPr>
              <a:t> </a:t>
            </a:r>
          </a:p>
        </p:txBody>
      </p:sp>
      <p:sp>
        <p:nvSpPr>
          <p:cNvPr id="11" name="TextBox 10">
            <a:extLst>
              <a:ext uri="{FF2B5EF4-FFF2-40B4-BE49-F238E27FC236}">
                <a16:creationId xmlns:a16="http://schemas.microsoft.com/office/drawing/2014/main" id="{3CF17869-7D54-3E1B-9A50-567AEC366026}"/>
              </a:ext>
            </a:extLst>
          </p:cNvPr>
          <p:cNvSpPr txBox="1"/>
          <p:nvPr/>
        </p:nvSpPr>
        <p:spPr>
          <a:xfrm>
            <a:off x="410176" y="461075"/>
            <a:ext cx="3737281" cy="646331"/>
          </a:xfrm>
          <a:prstGeom prst="rect">
            <a:avLst/>
          </a:prstGeom>
          <a:noFill/>
        </p:spPr>
        <p:txBody>
          <a:bodyPr wrap="square" rtlCol="0">
            <a:spAutoFit/>
          </a:bodyPr>
          <a:lstStyle/>
          <a:p>
            <a:r>
              <a:rPr lang="en-US" sz="2800" spc="300" dirty="0">
                <a:solidFill>
                  <a:schemeClr val="bg1">
                    <a:lumMod val="50000"/>
                  </a:schemeClr>
                </a:solidFill>
                <a:latin typeface="Segoe UI Variable Display" pitchFamily="2" charset="0"/>
                <a:ea typeface="Segoe UI Black" panose="020B0A02040204020203" pitchFamily="34" charset="0"/>
                <a:cs typeface="LilyUPC" panose="020B0604020202020204" pitchFamily="34" charset="-34"/>
              </a:rPr>
              <a:t> </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Summary</a:t>
            </a:r>
            <a:endParaRPr lang="en-US" sz="28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20" name="TextBox 19">
            <a:extLst>
              <a:ext uri="{FF2B5EF4-FFF2-40B4-BE49-F238E27FC236}">
                <a16:creationId xmlns:a16="http://schemas.microsoft.com/office/drawing/2014/main" id="{2AB00D46-24BD-6FC4-C1ED-09FE9A16F92A}"/>
              </a:ext>
            </a:extLst>
          </p:cNvPr>
          <p:cNvSpPr txBox="1"/>
          <p:nvPr/>
        </p:nvSpPr>
        <p:spPr>
          <a:xfrm>
            <a:off x="617065" y="1444351"/>
            <a:ext cx="7431767" cy="4401205"/>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200" dirty="0">
                <a:solidFill>
                  <a:schemeClr val="tx1">
                    <a:lumMod val="50000"/>
                    <a:lumOff val="50000"/>
                  </a:schemeClr>
                </a:solidFill>
              </a:rPr>
              <a:t>Malware is a pervasive risk for android consumers</a:t>
            </a:r>
          </a:p>
          <a:p>
            <a:pPr>
              <a:spcBef>
                <a:spcPts val="1200"/>
              </a:spcBef>
            </a:pPr>
            <a:endParaRPr lang="en-US" sz="22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200" dirty="0">
                <a:solidFill>
                  <a:schemeClr val="tx1">
                    <a:lumMod val="50000"/>
                    <a:lumOff val="50000"/>
                  </a:schemeClr>
                </a:solidFill>
              </a:rPr>
              <a:t>Detection can be achieved with </a:t>
            </a:r>
            <a:r>
              <a:rPr lang="en-US" sz="2200" dirty="0">
                <a:solidFill>
                  <a:srgbClr val="00CC75"/>
                </a:solidFill>
              </a:rPr>
              <a:t>96% accuracy </a:t>
            </a:r>
            <a:r>
              <a:rPr lang="en-US" sz="2200" dirty="0">
                <a:solidFill>
                  <a:schemeClr val="tx1">
                    <a:lumMod val="50000"/>
                    <a:lumOff val="50000"/>
                  </a:schemeClr>
                </a:solidFill>
              </a:rPr>
              <a:t>using only extracted application features</a:t>
            </a:r>
          </a:p>
          <a:p>
            <a:pPr>
              <a:spcBef>
                <a:spcPts val="1200"/>
              </a:spcBef>
            </a:pPr>
            <a:endParaRPr lang="en-US" sz="22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200" dirty="0">
                <a:solidFill>
                  <a:schemeClr val="tx1">
                    <a:lumMod val="50000"/>
                    <a:lumOff val="50000"/>
                  </a:schemeClr>
                </a:solidFill>
              </a:rPr>
              <a:t>Tools like the SHAP library can be used to extract model insights</a:t>
            </a:r>
          </a:p>
          <a:p>
            <a:pPr>
              <a:spcBef>
                <a:spcPts val="1200"/>
              </a:spcBef>
            </a:pPr>
            <a:endParaRPr lang="en-US" sz="22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200" dirty="0">
                <a:solidFill>
                  <a:schemeClr val="tx1">
                    <a:lumMod val="50000"/>
                    <a:lumOff val="50000"/>
                  </a:schemeClr>
                </a:solidFill>
              </a:rPr>
              <a:t>Modeling combined with </a:t>
            </a:r>
            <a:r>
              <a:rPr lang="en-US" sz="2200" dirty="0">
                <a:solidFill>
                  <a:schemeClr val="bg1">
                    <a:lumMod val="50000"/>
                  </a:schemeClr>
                </a:solidFill>
              </a:rPr>
              <a:t>insights from model interpretation can improve the review process</a:t>
            </a:r>
            <a:endParaRPr lang="en-US" sz="2200" dirty="0">
              <a:solidFill>
                <a:schemeClr val="tx1">
                  <a:lumMod val="50000"/>
                  <a:lumOff val="50000"/>
                </a:schemeClr>
              </a:solidFill>
            </a:endParaRPr>
          </a:p>
        </p:txBody>
      </p:sp>
      <p:pic>
        <p:nvPicPr>
          <p:cNvPr id="36" name="Audio 35">
            <a:hlinkClick r:id="" action="ppaction://media"/>
            <a:extLst>
              <a:ext uri="{FF2B5EF4-FFF2-40B4-BE49-F238E27FC236}">
                <a16:creationId xmlns:a16="http://schemas.microsoft.com/office/drawing/2014/main" id="{D3050BC8-C898-74A2-86C2-28894018996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grpSp>
        <p:nvGrpSpPr>
          <p:cNvPr id="40" name="Group 39">
            <a:extLst>
              <a:ext uri="{FF2B5EF4-FFF2-40B4-BE49-F238E27FC236}">
                <a16:creationId xmlns:a16="http://schemas.microsoft.com/office/drawing/2014/main" id="{C594414E-6830-4A98-139C-9D3FBE1099EE}"/>
              </a:ext>
            </a:extLst>
          </p:cNvPr>
          <p:cNvGrpSpPr/>
          <p:nvPr/>
        </p:nvGrpSpPr>
        <p:grpSpPr>
          <a:xfrm>
            <a:off x="8926289" y="461075"/>
            <a:ext cx="2569026" cy="5443572"/>
            <a:chOff x="390275" y="446357"/>
            <a:chExt cx="2868627" cy="6022499"/>
          </a:xfrm>
        </p:grpSpPr>
        <p:grpSp>
          <p:nvGrpSpPr>
            <p:cNvPr id="41" name="Group 40">
              <a:extLst>
                <a:ext uri="{FF2B5EF4-FFF2-40B4-BE49-F238E27FC236}">
                  <a16:creationId xmlns:a16="http://schemas.microsoft.com/office/drawing/2014/main" id="{44251A16-05AD-8F31-9DEC-38B08FB04378}"/>
                </a:ext>
              </a:extLst>
            </p:cNvPr>
            <p:cNvGrpSpPr/>
            <p:nvPr/>
          </p:nvGrpSpPr>
          <p:grpSpPr>
            <a:xfrm>
              <a:off x="1181719" y="4583173"/>
              <a:ext cx="557698" cy="557698"/>
              <a:chOff x="6607822" y="3626399"/>
              <a:chExt cx="628650" cy="633219"/>
            </a:xfrm>
            <a:solidFill>
              <a:schemeClr val="accent6">
                <a:lumMod val="20000"/>
                <a:lumOff val="80000"/>
              </a:schemeClr>
            </a:solidFill>
          </p:grpSpPr>
          <p:sp>
            <p:nvSpPr>
              <p:cNvPr id="87" name="Rectangle: Rounded Corners 86">
                <a:extLst>
                  <a:ext uri="{FF2B5EF4-FFF2-40B4-BE49-F238E27FC236}">
                    <a16:creationId xmlns:a16="http://schemas.microsoft.com/office/drawing/2014/main" id="{D21B0AE5-D905-D75F-73EA-D0F879CFD505}"/>
                  </a:ext>
                </a:extLst>
              </p:cNvPr>
              <p:cNvSpPr/>
              <p:nvPr/>
            </p:nvSpPr>
            <p:spPr>
              <a:xfrm>
                <a:off x="6607822" y="3659543"/>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raphic 87" descr="Headphones with solid fill">
                <a:extLst>
                  <a:ext uri="{FF2B5EF4-FFF2-40B4-BE49-F238E27FC236}">
                    <a16:creationId xmlns:a16="http://schemas.microsoft.com/office/drawing/2014/main" id="{3206187C-EBFA-5FEB-AA83-A9F168FE08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7822" y="3626399"/>
                <a:ext cx="628650" cy="628650"/>
              </a:xfrm>
              <a:prstGeom prst="rect">
                <a:avLst/>
              </a:prstGeom>
            </p:spPr>
          </p:pic>
        </p:grpSp>
        <p:grpSp>
          <p:nvGrpSpPr>
            <p:cNvPr id="42" name="Group 41">
              <a:extLst>
                <a:ext uri="{FF2B5EF4-FFF2-40B4-BE49-F238E27FC236}">
                  <a16:creationId xmlns:a16="http://schemas.microsoft.com/office/drawing/2014/main" id="{6260CECC-29D0-FF19-6106-FF14D4EA5866}"/>
                </a:ext>
              </a:extLst>
            </p:cNvPr>
            <p:cNvGrpSpPr/>
            <p:nvPr/>
          </p:nvGrpSpPr>
          <p:grpSpPr>
            <a:xfrm>
              <a:off x="1445040" y="4860594"/>
              <a:ext cx="628650" cy="600075"/>
              <a:chOff x="4474223" y="2347426"/>
              <a:chExt cx="628650" cy="600075"/>
            </a:xfrm>
            <a:solidFill>
              <a:schemeClr val="accent2">
                <a:lumMod val="40000"/>
                <a:lumOff val="60000"/>
              </a:schemeClr>
            </a:solidFill>
          </p:grpSpPr>
          <p:sp>
            <p:nvSpPr>
              <p:cNvPr id="85" name="Rectangle: Rounded Corners 84">
                <a:extLst>
                  <a:ext uri="{FF2B5EF4-FFF2-40B4-BE49-F238E27FC236}">
                    <a16:creationId xmlns:a16="http://schemas.microsoft.com/office/drawing/2014/main" id="{9E3CEC43-B17B-F5F0-A459-452B924E9535}"/>
                  </a:ext>
                </a:extLst>
              </p:cNvPr>
              <p:cNvSpPr/>
              <p:nvPr/>
            </p:nvSpPr>
            <p:spPr>
              <a:xfrm>
                <a:off x="4474223" y="2347426"/>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descr="Maze with solid fill">
                <a:extLst>
                  <a:ext uri="{FF2B5EF4-FFF2-40B4-BE49-F238E27FC236}">
                    <a16:creationId xmlns:a16="http://schemas.microsoft.com/office/drawing/2014/main" id="{D4A5BA5E-DE16-EE69-5DA8-CF8635F6EF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05278" y="2362785"/>
                <a:ext cx="557698" cy="557698"/>
              </a:xfrm>
              <a:prstGeom prst="rect">
                <a:avLst/>
              </a:prstGeom>
            </p:spPr>
          </p:pic>
        </p:grpSp>
        <p:grpSp>
          <p:nvGrpSpPr>
            <p:cNvPr id="43" name="Group 42">
              <a:extLst>
                <a:ext uri="{FF2B5EF4-FFF2-40B4-BE49-F238E27FC236}">
                  <a16:creationId xmlns:a16="http://schemas.microsoft.com/office/drawing/2014/main" id="{BF09F82A-66AF-6ACC-AEB9-53A4C247F259}"/>
                </a:ext>
              </a:extLst>
            </p:cNvPr>
            <p:cNvGrpSpPr/>
            <p:nvPr/>
          </p:nvGrpSpPr>
          <p:grpSpPr>
            <a:xfrm>
              <a:off x="1097403" y="1805908"/>
              <a:ext cx="478988" cy="494749"/>
              <a:chOff x="3497269" y="1573290"/>
              <a:chExt cx="628650" cy="601636"/>
            </a:xfrm>
          </p:grpSpPr>
          <p:sp>
            <p:nvSpPr>
              <p:cNvPr id="83" name="Rectangle: Rounded Corners 82">
                <a:extLst>
                  <a:ext uri="{FF2B5EF4-FFF2-40B4-BE49-F238E27FC236}">
                    <a16:creationId xmlns:a16="http://schemas.microsoft.com/office/drawing/2014/main" id="{571F76AE-ED6F-10A9-84E1-26F4A32C1B22}"/>
                  </a:ext>
                </a:extLst>
              </p:cNvPr>
              <p:cNvSpPr/>
              <p:nvPr/>
            </p:nvSpPr>
            <p:spPr>
              <a:xfrm>
                <a:off x="3497269" y="1574851"/>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Graphic 83" descr="Cycle with people with solid fill">
                <a:extLst>
                  <a:ext uri="{FF2B5EF4-FFF2-40B4-BE49-F238E27FC236}">
                    <a16:creationId xmlns:a16="http://schemas.microsoft.com/office/drawing/2014/main" id="{EC91C6CE-AF63-690A-383E-B555EFE809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22791" y="1573290"/>
                <a:ext cx="557698" cy="557698"/>
              </a:xfrm>
              <a:prstGeom prst="rect">
                <a:avLst/>
              </a:prstGeom>
            </p:spPr>
          </p:pic>
        </p:grpSp>
        <p:grpSp>
          <p:nvGrpSpPr>
            <p:cNvPr id="44" name="Group 43">
              <a:extLst>
                <a:ext uri="{FF2B5EF4-FFF2-40B4-BE49-F238E27FC236}">
                  <a16:creationId xmlns:a16="http://schemas.microsoft.com/office/drawing/2014/main" id="{E92B3AC6-3F59-A868-F52F-F155EAFFDC20}"/>
                </a:ext>
              </a:extLst>
            </p:cNvPr>
            <p:cNvGrpSpPr/>
            <p:nvPr/>
          </p:nvGrpSpPr>
          <p:grpSpPr>
            <a:xfrm>
              <a:off x="1462422" y="1258957"/>
              <a:ext cx="647224" cy="641888"/>
              <a:chOff x="3150831" y="1047750"/>
              <a:chExt cx="628650" cy="608164"/>
            </a:xfrm>
          </p:grpSpPr>
          <p:sp>
            <p:nvSpPr>
              <p:cNvPr id="81" name="Rectangle: Rounded Corners 80">
                <a:extLst>
                  <a:ext uri="{FF2B5EF4-FFF2-40B4-BE49-F238E27FC236}">
                    <a16:creationId xmlns:a16="http://schemas.microsoft.com/office/drawing/2014/main" id="{4B88717D-F447-EBAB-88BE-647982D3EB15}"/>
                  </a:ext>
                </a:extLst>
              </p:cNvPr>
              <p:cNvSpPr/>
              <p:nvPr/>
            </p:nvSpPr>
            <p:spPr>
              <a:xfrm>
                <a:off x="3150831" y="1047750"/>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descr="Books on shelf with solid fill">
                <a:extLst>
                  <a:ext uri="{FF2B5EF4-FFF2-40B4-BE49-F238E27FC236}">
                    <a16:creationId xmlns:a16="http://schemas.microsoft.com/office/drawing/2014/main" id="{70ACC680-6CD9-8195-D405-2EDD7303B8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83002" y="1098216"/>
                <a:ext cx="557698" cy="557698"/>
              </a:xfrm>
              <a:prstGeom prst="rect">
                <a:avLst/>
              </a:prstGeom>
            </p:spPr>
          </p:pic>
        </p:grpSp>
        <p:grpSp>
          <p:nvGrpSpPr>
            <p:cNvPr id="45" name="Group 44">
              <a:extLst>
                <a:ext uri="{FF2B5EF4-FFF2-40B4-BE49-F238E27FC236}">
                  <a16:creationId xmlns:a16="http://schemas.microsoft.com/office/drawing/2014/main" id="{CF265A6D-1A35-E61C-1718-69EF4AEF673D}"/>
                </a:ext>
              </a:extLst>
            </p:cNvPr>
            <p:cNvGrpSpPr/>
            <p:nvPr/>
          </p:nvGrpSpPr>
          <p:grpSpPr>
            <a:xfrm>
              <a:off x="2026430" y="5384610"/>
              <a:ext cx="581044" cy="547554"/>
              <a:chOff x="5467350" y="1347787"/>
              <a:chExt cx="628650" cy="600075"/>
            </a:xfrm>
            <a:solidFill>
              <a:schemeClr val="accent6">
                <a:lumMod val="20000"/>
                <a:lumOff val="80000"/>
              </a:schemeClr>
            </a:solidFill>
          </p:grpSpPr>
          <p:sp>
            <p:nvSpPr>
              <p:cNvPr id="79" name="Rectangle: Rounded Corners 78">
                <a:extLst>
                  <a:ext uri="{FF2B5EF4-FFF2-40B4-BE49-F238E27FC236}">
                    <a16:creationId xmlns:a16="http://schemas.microsoft.com/office/drawing/2014/main" id="{AF56DE6E-8615-8277-522A-E947853C7172}"/>
                  </a:ext>
                </a:extLst>
              </p:cNvPr>
              <p:cNvSpPr/>
              <p:nvPr/>
            </p:nvSpPr>
            <p:spPr>
              <a:xfrm>
                <a:off x="5467350" y="1347787"/>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descr="Camera with solid fill">
                <a:extLst>
                  <a:ext uri="{FF2B5EF4-FFF2-40B4-BE49-F238E27FC236}">
                    <a16:creationId xmlns:a16="http://schemas.microsoft.com/office/drawing/2014/main" id="{35334DAB-DC7D-0C74-3A70-442ACE5935F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0774" y="1357117"/>
                <a:ext cx="557698" cy="557698"/>
              </a:xfrm>
              <a:prstGeom prst="rect">
                <a:avLst/>
              </a:prstGeom>
            </p:spPr>
          </p:pic>
        </p:grpSp>
        <p:grpSp>
          <p:nvGrpSpPr>
            <p:cNvPr id="46" name="Group 45">
              <a:extLst>
                <a:ext uri="{FF2B5EF4-FFF2-40B4-BE49-F238E27FC236}">
                  <a16:creationId xmlns:a16="http://schemas.microsoft.com/office/drawing/2014/main" id="{2882E772-35CD-147F-AA49-916A33C0C13A}"/>
                </a:ext>
              </a:extLst>
            </p:cNvPr>
            <p:cNvGrpSpPr/>
            <p:nvPr/>
          </p:nvGrpSpPr>
          <p:grpSpPr>
            <a:xfrm>
              <a:off x="1106206" y="446357"/>
              <a:ext cx="470185" cy="505602"/>
              <a:chOff x="3750517" y="2047388"/>
              <a:chExt cx="628650" cy="609617"/>
            </a:xfrm>
          </p:grpSpPr>
          <p:sp>
            <p:nvSpPr>
              <p:cNvPr id="77" name="Rectangle: Rounded Corners 76">
                <a:extLst>
                  <a:ext uri="{FF2B5EF4-FFF2-40B4-BE49-F238E27FC236}">
                    <a16:creationId xmlns:a16="http://schemas.microsoft.com/office/drawing/2014/main" id="{471247FA-EF77-8F9E-0E18-6E0376990E93}"/>
                  </a:ext>
                </a:extLst>
              </p:cNvPr>
              <p:cNvSpPr/>
              <p:nvPr/>
            </p:nvSpPr>
            <p:spPr>
              <a:xfrm>
                <a:off x="3750517" y="204738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Graphic 77" descr="Drama with solid fill">
                <a:extLst>
                  <a:ext uri="{FF2B5EF4-FFF2-40B4-BE49-F238E27FC236}">
                    <a16:creationId xmlns:a16="http://schemas.microsoft.com/office/drawing/2014/main" id="{B7C4F61F-6583-A4C6-8054-276F1E9AA09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84071" y="2099307"/>
                <a:ext cx="557698" cy="557698"/>
              </a:xfrm>
              <a:prstGeom prst="rect">
                <a:avLst/>
              </a:prstGeom>
            </p:spPr>
          </p:pic>
        </p:grpSp>
        <p:grpSp>
          <p:nvGrpSpPr>
            <p:cNvPr id="47" name="Group 46">
              <a:extLst>
                <a:ext uri="{FF2B5EF4-FFF2-40B4-BE49-F238E27FC236}">
                  <a16:creationId xmlns:a16="http://schemas.microsoft.com/office/drawing/2014/main" id="{B84B111E-463B-5D3A-35B4-0A5F55FE94F8}"/>
                </a:ext>
              </a:extLst>
            </p:cNvPr>
            <p:cNvGrpSpPr/>
            <p:nvPr/>
          </p:nvGrpSpPr>
          <p:grpSpPr>
            <a:xfrm>
              <a:off x="2051619" y="1653968"/>
              <a:ext cx="628650" cy="600075"/>
              <a:chOff x="4762306" y="873287"/>
              <a:chExt cx="628650" cy="600075"/>
            </a:xfrm>
          </p:grpSpPr>
          <p:sp>
            <p:nvSpPr>
              <p:cNvPr id="75" name="Rectangle: Rounded Corners 74">
                <a:extLst>
                  <a:ext uri="{FF2B5EF4-FFF2-40B4-BE49-F238E27FC236}">
                    <a16:creationId xmlns:a16="http://schemas.microsoft.com/office/drawing/2014/main" id="{AED9D9F0-9420-348D-755B-97912A422CEF}"/>
                  </a:ext>
                </a:extLst>
              </p:cNvPr>
              <p:cNvSpPr/>
              <p:nvPr/>
            </p:nvSpPr>
            <p:spPr>
              <a:xfrm>
                <a:off x="4762306" y="873287"/>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Graphic 75" descr="Drum set with solid fill">
                <a:extLst>
                  <a:ext uri="{FF2B5EF4-FFF2-40B4-BE49-F238E27FC236}">
                    <a16:creationId xmlns:a16="http://schemas.microsoft.com/office/drawing/2014/main" id="{242C2362-1E60-455F-DBA3-BF76917DFDD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797782" y="905263"/>
                <a:ext cx="557698" cy="557698"/>
              </a:xfrm>
              <a:prstGeom prst="rect">
                <a:avLst/>
              </a:prstGeom>
            </p:spPr>
          </p:pic>
        </p:grpSp>
        <p:grpSp>
          <p:nvGrpSpPr>
            <p:cNvPr id="48" name="Group 47">
              <a:extLst>
                <a:ext uri="{FF2B5EF4-FFF2-40B4-BE49-F238E27FC236}">
                  <a16:creationId xmlns:a16="http://schemas.microsoft.com/office/drawing/2014/main" id="{9FEF1E80-F696-773A-C5A4-5C9E9BB26BEE}"/>
                </a:ext>
              </a:extLst>
            </p:cNvPr>
            <p:cNvGrpSpPr/>
            <p:nvPr/>
          </p:nvGrpSpPr>
          <p:grpSpPr>
            <a:xfrm>
              <a:off x="1257868" y="2447456"/>
              <a:ext cx="478988" cy="495824"/>
              <a:chOff x="3895725" y="1340157"/>
              <a:chExt cx="628650" cy="602943"/>
            </a:xfrm>
          </p:grpSpPr>
          <p:sp>
            <p:nvSpPr>
              <p:cNvPr id="73" name="Rectangle: Rounded Corners 72">
                <a:extLst>
                  <a:ext uri="{FF2B5EF4-FFF2-40B4-BE49-F238E27FC236}">
                    <a16:creationId xmlns:a16="http://schemas.microsoft.com/office/drawing/2014/main" id="{36245A18-C21E-D5AD-8E9C-47202CD299CA}"/>
                  </a:ext>
                </a:extLst>
              </p:cNvPr>
              <p:cNvSpPr/>
              <p:nvPr/>
            </p:nvSpPr>
            <p:spPr>
              <a:xfrm>
                <a:off x="3895725"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lot Machine with solid fill">
                <a:extLst>
                  <a:ext uri="{FF2B5EF4-FFF2-40B4-BE49-F238E27FC236}">
                    <a16:creationId xmlns:a16="http://schemas.microsoft.com/office/drawing/2014/main" id="{74D3CA49-693A-C92D-305C-5243681B15D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31201" y="1340157"/>
                <a:ext cx="557698" cy="557698"/>
              </a:xfrm>
              <a:prstGeom prst="rect">
                <a:avLst/>
              </a:prstGeom>
            </p:spPr>
          </p:pic>
        </p:grpSp>
        <p:grpSp>
          <p:nvGrpSpPr>
            <p:cNvPr id="49" name="Group 48">
              <a:extLst>
                <a:ext uri="{FF2B5EF4-FFF2-40B4-BE49-F238E27FC236}">
                  <a16:creationId xmlns:a16="http://schemas.microsoft.com/office/drawing/2014/main" id="{62BA9CE2-E7CC-52A6-46F3-4882450A44A5}"/>
                </a:ext>
              </a:extLst>
            </p:cNvPr>
            <p:cNvGrpSpPr/>
            <p:nvPr/>
          </p:nvGrpSpPr>
          <p:grpSpPr>
            <a:xfrm>
              <a:off x="1989672" y="2325809"/>
              <a:ext cx="472167" cy="444367"/>
              <a:chOff x="8138433" y="1343025"/>
              <a:chExt cx="628650" cy="600075"/>
            </a:xfrm>
          </p:grpSpPr>
          <p:sp>
            <p:nvSpPr>
              <p:cNvPr id="71" name="Rectangle: Rounded Corners 70">
                <a:extLst>
                  <a:ext uri="{FF2B5EF4-FFF2-40B4-BE49-F238E27FC236}">
                    <a16:creationId xmlns:a16="http://schemas.microsoft.com/office/drawing/2014/main" id="{ECCEE456-0BB5-A3E6-A2B1-EF360069BD69}"/>
                  </a:ext>
                </a:extLst>
              </p:cNvPr>
              <p:cNvSpPr/>
              <p:nvPr/>
            </p:nvSpPr>
            <p:spPr>
              <a:xfrm>
                <a:off x="8138433"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Two Hearts with solid fill">
                <a:extLst>
                  <a:ext uri="{FF2B5EF4-FFF2-40B4-BE49-F238E27FC236}">
                    <a16:creationId xmlns:a16="http://schemas.microsoft.com/office/drawing/2014/main" id="{7C704FB1-952C-4F09-D6E7-8EF556D96D0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73909" y="1375263"/>
                <a:ext cx="557698" cy="557698"/>
              </a:xfrm>
              <a:prstGeom prst="rect">
                <a:avLst/>
              </a:prstGeom>
            </p:spPr>
          </p:pic>
        </p:grpSp>
        <p:grpSp>
          <p:nvGrpSpPr>
            <p:cNvPr id="50" name="Group 49">
              <a:extLst>
                <a:ext uri="{FF2B5EF4-FFF2-40B4-BE49-F238E27FC236}">
                  <a16:creationId xmlns:a16="http://schemas.microsoft.com/office/drawing/2014/main" id="{6928FF14-96A3-26AE-7AD7-CFCECF459A25}"/>
                </a:ext>
              </a:extLst>
            </p:cNvPr>
            <p:cNvGrpSpPr/>
            <p:nvPr/>
          </p:nvGrpSpPr>
          <p:grpSpPr>
            <a:xfrm>
              <a:off x="1484996" y="1986181"/>
              <a:ext cx="628650" cy="600075"/>
              <a:chOff x="2409581" y="1739539"/>
              <a:chExt cx="628650" cy="600075"/>
            </a:xfrm>
          </p:grpSpPr>
          <p:sp>
            <p:nvSpPr>
              <p:cNvPr id="69" name="Rectangle: Rounded Corners 68">
                <a:extLst>
                  <a:ext uri="{FF2B5EF4-FFF2-40B4-BE49-F238E27FC236}">
                    <a16:creationId xmlns:a16="http://schemas.microsoft.com/office/drawing/2014/main" id="{437AD79D-ECA7-FE8B-F671-BE58F8EAF97A}"/>
                  </a:ext>
                </a:extLst>
              </p:cNvPr>
              <p:cNvSpPr/>
              <p:nvPr/>
            </p:nvSpPr>
            <p:spPr>
              <a:xfrm>
                <a:off x="2409581" y="1739539"/>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Graphic 69" descr="Route (Two Pins With A Path) with solid fill">
                <a:extLst>
                  <a:ext uri="{FF2B5EF4-FFF2-40B4-BE49-F238E27FC236}">
                    <a16:creationId xmlns:a16="http://schemas.microsoft.com/office/drawing/2014/main" id="{819ED623-B60F-F351-3668-6B713404EC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48362" y="1785294"/>
                <a:ext cx="508567" cy="508567"/>
              </a:xfrm>
              <a:prstGeom prst="rect">
                <a:avLst/>
              </a:prstGeom>
            </p:spPr>
          </p:pic>
        </p:grpSp>
        <p:grpSp>
          <p:nvGrpSpPr>
            <p:cNvPr id="51" name="Group 50">
              <a:extLst>
                <a:ext uri="{FF2B5EF4-FFF2-40B4-BE49-F238E27FC236}">
                  <a16:creationId xmlns:a16="http://schemas.microsoft.com/office/drawing/2014/main" id="{8680C1C7-21FE-7CE5-C48D-EC0D6CAA099F}"/>
                </a:ext>
              </a:extLst>
            </p:cNvPr>
            <p:cNvGrpSpPr/>
            <p:nvPr/>
          </p:nvGrpSpPr>
          <p:grpSpPr>
            <a:xfrm>
              <a:off x="791002" y="1084507"/>
              <a:ext cx="757418" cy="798272"/>
              <a:chOff x="2850792" y="640156"/>
              <a:chExt cx="636814" cy="631857"/>
            </a:xfrm>
          </p:grpSpPr>
          <p:sp>
            <p:nvSpPr>
              <p:cNvPr id="67" name="Rectangle: Rounded Corners 66">
                <a:extLst>
                  <a:ext uri="{FF2B5EF4-FFF2-40B4-BE49-F238E27FC236}">
                    <a16:creationId xmlns:a16="http://schemas.microsoft.com/office/drawing/2014/main" id="{7AF8A23A-389A-4AD4-C171-B36A67820980}"/>
                  </a:ext>
                </a:extLst>
              </p:cNvPr>
              <p:cNvSpPr/>
              <p:nvPr/>
            </p:nvSpPr>
            <p:spPr>
              <a:xfrm>
                <a:off x="2858956" y="67193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descr="Chef Hat with solid fill">
                <a:extLst>
                  <a:ext uri="{FF2B5EF4-FFF2-40B4-BE49-F238E27FC236}">
                    <a16:creationId xmlns:a16="http://schemas.microsoft.com/office/drawing/2014/main" id="{9B1E9DF7-E761-8E84-7A52-D5118E7D0A8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850792" y="640156"/>
                <a:ext cx="628650" cy="628650"/>
              </a:xfrm>
              <a:prstGeom prst="rect">
                <a:avLst/>
              </a:prstGeom>
            </p:spPr>
          </p:pic>
        </p:grpSp>
        <p:grpSp>
          <p:nvGrpSpPr>
            <p:cNvPr id="52" name="Group 51">
              <a:extLst>
                <a:ext uri="{FF2B5EF4-FFF2-40B4-BE49-F238E27FC236}">
                  <a16:creationId xmlns:a16="http://schemas.microsoft.com/office/drawing/2014/main" id="{53C008D6-7291-F45E-2FA5-811FEFB1093A}"/>
                </a:ext>
              </a:extLst>
            </p:cNvPr>
            <p:cNvGrpSpPr/>
            <p:nvPr/>
          </p:nvGrpSpPr>
          <p:grpSpPr>
            <a:xfrm>
              <a:off x="1688161" y="638961"/>
              <a:ext cx="771058" cy="775088"/>
              <a:chOff x="2983852" y="2510032"/>
              <a:chExt cx="628650" cy="628650"/>
            </a:xfrm>
          </p:grpSpPr>
          <p:sp>
            <p:nvSpPr>
              <p:cNvPr id="65" name="Rectangle: Rounded Corners 64">
                <a:extLst>
                  <a:ext uri="{FF2B5EF4-FFF2-40B4-BE49-F238E27FC236}">
                    <a16:creationId xmlns:a16="http://schemas.microsoft.com/office/drawing/2014/main" id="{944F4C50-8281-9CF2-AB98-B122BE74B15B}"/>
                  </a:ext>
                </a:extLst>
              </p:cNvPr>
              <p:cNvSpPr/>
              <p:nvPr/>
            </p:nvSpPr>
            <p:spPr>
              <a:xfrm>
                <a:off x="2983852" y="2510032"/>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Chat bubble with solid fill">
                <a:extLst>
                  <a:ext uri="{FF2B5EF4-FFF2-40B4-BE49-F238E27FC236}">
                    <a16:creationId xmlns:a16="http://schemas.microsoft.com/office/drawing/2014/main" id="{8056C21F-8B9C-0405-CACA-F8674DA87C8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983852" y="2510032"/>
                <a:ext cx="628650" cy="628650"/>
              </a:xfrm>
              <a:prstGeom prst="rect">
                <a:avLst/>
              </a:prstGeom>
            </p:spPr>
          </p:pic>
        </p:grpSp>
        <p:grpSp>
          <p:nvGrpSpPr>
            <p:cNvPr id="53" name="Group 52">
              <a:extLst>
                <a:ext uri="{FF2B5EF4-FFF2-40B4-BE49-F238E27FC236}">
                  <a16:creationId xmlns:a16="http://schemas.microsoft.com/office/drawing/2014/main" id="{55260682-6B2B-BC05-CC70-F54D924F5F08}"/>
                </a:ext>
              </a:extLst>
            </p:cNvPr>
            <p:cNvGrpSpPr/>
            <p:nvPr/>
          </p:nvGrpSpPr>
          <p:grpSpPr>
            <a:xfrm>
              <a:off x="1504490" y="5738115"/>
              <a:ext cx="765791" cy="730741"/>
              <a:chOff x="8140084" y="2301502"/>
              <a:chExt cx="628650" cy="600075"/>
            </a:xfrm>
            <a:solidFill>
              <a:schemeClr val="accent6">
                <a:lumMod val="20000"/>
                <a:lumOff val="80000"/>
              </a:schemeClr>
            </a:solidFill>
          </p:grpSpPr>
          <p:sp>
            <p:nvSpPr>
              <p:cNvPr id="63" name="Rectangle: Rounded Corners 62">
                <a:extLst>
                  <a:ext uri="{FF2B5EF4-FFF2-40B4-BE49-F238E27FC236}">
                    <a16:creationId xmlns:a16="http://schemas.microsoft.com/office/drawing/2014/main" id="{7C0B14B3-3772-A98A-97FD-55F8047201A0}"/>
                  </a:ext>
                </a:extLst>
              </p:cNvPr>
              <p:cNvSpPr/>
              <p:nvPr/>
            </p:nvSpPr>
            <p:spPr>
              <a:xfrm>
                <a:off x="8140084" y="2301502"/>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Graphic 63" descr="Baseball bat and ball with solid fill">
                <a:extLst>
                  <a:ext uri="{FF2B5EF4-FFF2-40B4-BE49-F238E27FC236}">
                    <a16:creationId xmlns:a16="http://schemas.microsoft.com/office/drawing/2014/main" id="{32F5BBD2-AA41-40D8-4E26-64CC3856BA5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160839" y="2320971"/>
                <a:ext cx="576554" cy="576554"/>
              </a:xfrm>
              <a:prstGeom prst="rect">
                <a:avLst/>
              </a:prstGeom>
            </p:spPr>
          </p:pic>
        </p:grpSp>
        <p:grpSp>
          <p:nvGrpSpPr>
            <p:cNvPr id="54" name="Group 53">
              <a:extLst>
                <a:ext uri="{FF2B5EF4-FFF2-40B4-BE49-F238E27FC236}">
                  <a16:creationId xmlns:a16="http://schemas.microsoft.com/office/drawing/2014/main" id="{397C759C-6208-9B13-F87C-88AC6538D85A}"/>
                </a:ext>
              </a:extLst>
            </p:cNvPr>
            <p:cNvGrpSpPr/>
            <p:nvPr/>
          </p:nvGrpSpPr>
          <p:grpSpPr>
            <a:xfrm>
              <a:off x="1874051" y="4358274"/>
              <a:ext cx="449302" cy="445210"/>
              <a:chOff x="2046733" y="4674116"/>
              <a:chExt cx="449302" cy="445210"/>
            </a:xfrm>
          </p:grpSpPr>
          <p:sp>
            <p:nvSpPr>
              <p:cNvPr id="61" name="Rectangle: Rounded Corners 60">
                <a:extLst>
                  <a:ext uri="{FF2B5EF4-FFF2-40B4-BE49-F238E27FC236}">
                    <a16:creationId xmlns:a16="http://schemas.microsoft.com/office/drawing/2014/main" id="{1E23C39D-921E-2EDD-B1F2-688892CF35C6}"/>
                  </a:ext>
                </a:extLst>
              </p:cNvPr>
              <p:cNvSpPr/>
              <p:nvPr/>
            </p:nvSpPr>
            <p:spPr>
              <a:xfrm>
                <a:off x="2046733" y="4674116"/>
                <a:ext cx="449302" cy="445210"/>
              </a:xfrm>
              <a:prstGeom prst="roundRect">
                <a:avLst/>
              </a:prstGeom>
              <a:solidFill>
                <a:schemeClr val="accent6">
                  <a:lumMod val="20000"/>
                  <a:lumOff val="80000"/>
                </a:schemeClr>
              </a:solid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Flower with solid fill">
                <a:extLst>
                  <a:ext uri="{FF2B5EF4-FFF2-40B4-BE49-F238E27FC236}">
                    <a16:creationId xmlns:a16="http://schemas.microsoft.com/office/drawing/2014/main" id="{2CF46068-FFF3-4594-4A19-6E4E55D680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09646" y="4751551"/>
                <a:ext cx="325547" cy="325547"/>
              </a:xfrm>
              <a:prstGeom prst="rect">
                <a:avLst/>
              </a:prstGeom>
            </p:spPr>
          </p:pic>
        </p:grpSp>
        <p:grpSp>
          <p:nvGrpSpPr>
            <p:cNvPr id="55" name="Group 54">
              <a:extLst>
                <a:ext uri="{FF2B5EF4-FFF2-40B4-BE49-F238E27FC236}">
                  <a16:creationId xmlns:a16="http://schemas.microsoft.com/office/drawing/2014/main" id="{F2B5E68A-BECE-CF65-AE30-D645FE697138}"/>
                </a:ext>
              </a:extLst>
            </p:cNvPr>
            <p:cNvGrpSpPr/>
            <p:nvPr/>
          </p:nvGrpSpPr>
          <p:grpSpPr>
            <a:xfrm>
              <a:off x="390275" y="2652274"/>
              <a:ext cx="2868627" cy="2096224"/>
              <a:chOff x="1600571" y="2546379"/>
              <a:chExt cx="3107124" cy="2322601"/>
            </a:xfrm>
            <a:solidFill>
              <a:schemeClr val="bg2">
                <a:lumMod val="90000"/>
              </a:schemeClr>
            </a:solidFill>
          </p:grpSpPr>
          <p:pic>
            <p:nvPicPr>
              <p:cNvPr id="59" name="Graphic 58" descr="Filter with solid fill">
                <a:extLst>
                  <a:ext uri="{FF2B5EF4-FFF2-40B4-BE49-F238E27FC236}">
                    <a16:creationId xmlns:a16="http://schemas.microsoft.com/office/drawing/2014/main" id="{78895F57-0FCF-E0D4-E1A3-B75DD910821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600571" y="2546379"/>
                <a:ext cx="3107124" cy="1617793"/>
              </a:xfrm>
              <a:prstGeom prst="rect">
                <a:avLst/>
              </a:prstGeom>
            </p:spPr>
          </p:pic>
          <p:pic>
            <p:nvPicPr>
              <p:cNvPr id="60" name="Graphic 59" descr="Filter with solid fill">
                <a:extLst>
                  <a:ext uri="{FF2B5EF4-FFF2-40B4-BE49-F238E27FC236}">
                    <a16:creationId xmlns:a16="http://schemas.microsoft.com/office/drawing/2014/main" id="{E2AD1AB9-F173-E1B1-97A8-B61A46E0B7E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rot="10800000">
                <a:off x="1600571" y="3251187"/>
                <a:ext cx="3107124" cy="1617793"/>
              </a:xfrm>
              <a:prstGeom prst="rect">
                <a:avLst/>
              </a:prstGeom>
            </p:spPr>
          </p:pic>
        </p:grpSp>
        <p:grpSp>
          <p:nvGrpSpPr>
            <p:cNvPr id="56" name="Group 55">
              <a:extLst>
                <a:ext uri="{FF2B5EF4-FFF2-40B4-BE49-F238E27FC236}">
                  <a16:creationId xmlns:a16="http://schemas.microsoft.com/office/drawing/2014/main" id="{BBAE82D9-F3F6-C56B-2660-6732C6C7D326}"/>
                </a:ext>
              </a:extLst>
            </p:cNvPr>
            <p:cNvGrpSpPr/>
            <p:nvPr/>
          </p:nvGrpSpPr>
          <p:grpSpPr>
            <a:xfrm>
              <a:off x="1076391" y="5275712"/>
              <a:ext cx="628650" cy="600075"/>
              <a:chOff x="5787865" y="1851803"/>
              <a:chExt cx="628650" cy="600075"/>
            </a:xfrm>
            <a:solidFill>
              <a:schemeClr val="accent2">
                <a:lumMod val="40000"/>
                <a:lumOff val="60000"/>
              </a:schemeClr>
            </a:solidFill>
          </p:grpSpPr>
          <p:sp>
            <p:nvSpPr>
              <p:cNvPr id="57" name="Rectangle: Rounded Corners 56">
                <a:extLst>
                  <a:ext uri="{FF2B5EF4-FFF2-40B4-BE49-F238E27FC236}">
                    <a16:creationId xmlns:a16="http://schemas.microsoft.com/office/drawing/2014/main" id="{4EF77B3C-7107-725D-7D43-00DAF7B7E31A}"/>
                  </a:ext>
                </a:extLst>
              </p:cNvPr>
              <p:cNvSpPr/>
              <p:nvPr/>
            </p:nvSpPr>
            <p:spPr>
              <a:xfrm>
                <a:off x="5787865" y="1851803"/>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Store with solid fill">
                <a:extLst>
                  <a:ext uri="{FF2B5EF4-FFF2-40B4-BE49-F238E27FC236}">
                    <a16:creationId xmlns:a16="http://schemas.microsoft.com/office/drawing/2014/main" id="{0F559B40-AFF5-5812-717C-E8332E63A78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21622" y="1887608"/>
                <a:ext cx="557698" cy="557698"/>
              </a:xfrm>
              <a:prstGeom prst="rect">
                <a:avLst/>
              </a:prstGeom>
            </p:spPr>
          </p:pic>
        </p:grpSp>
      </p:grpSp>
    </p:spTree>
    <p:extLst>
      <p:ext uri="{BB962C8B-B14F-4D97-AF65-F5344CB8AC3E}">
        <p14:creationId xmlns:p14="http://schemas.microsoft.com/office/powerpoint/2010/main" val="3012654389"/>
      </p:ext>
    </p:extLst>
  </p:cSld>
  <p:clrMapOvr>
    <a:masterClrMapping/>
  </p:clrMapOvr>
  <mc:AlternateContent xmlns:mc="http://schemas.openxmlformats.org/markup-compatibility/2006" xmlns:p14="http://schemas.microsoft.com/office/powerpoint/2010/main">
    <mc:Choice Requires="p14">
      <p:transition spd="slow" p14:dur="2000" advTm="54460"/>
    </mc:Choice>
    <mc:Fallback xmlns="">
      <p:transition spd="slow" advTm="5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90D135-D1F0-CCF5-8964-E4392FE9E1A6}"/>
              </a:ext>
            </a:extLst>
          </p:cNvPr>
          <p:cNvSpPr txBox="1"/>
          <p:nvPr/>
        </p:nvSpPr>
        <p:spPr>
          <a:xfrm>
            <a:off x="520700" y="524242"/>
            <a:ext cx="11277600" cy="646331"/>
          </a:xfrm>
          <a:prstGeom prst="rect">
            <a:avLst/>
          </a:prstGeom>
          <a:noFill/>
        </p:spPr>
        <p:txBody>
          <a:bodyPr wrap="square" rtlCol="0">
            <a:spAutoFit/>
          </a:bodyPr>
          <a:lstStyle/>
          <a:p>
            <a:r>
              <a:rPr lang="en-US" sz="3200" spc="300" dirty="0">
                <a:solidFill>
                  <a:schemeClr val="bg1">
                    <a:lumMod val="50000"/>
                  </a:schemeClr>
                </a:solidFill>
                <a:latin typeface="Segoe UI Variable Display" pitchFamily="2" charset="0"/>
                <a:ea typeface="Segoe UI Black" panose="020B0A02040204020203" pitchFamily="34" charset="0"/>
                <a:cs typeface="LilyUPC" panose="020B0604020202020204" pitchFamily="34" charset="-34"/>
              </a:rPr>
              <a:t> </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Current State of </a:t>
            </a:r>
            <a:r>
              <a:rPr lang="en-US" sz="3600" spc="300" dirty="0">
                <a:solidFill>
                  <a:srgbClr val="FF0000"/>
                </a:solidFill>
                <a:latin typeface="Segoe UI Black" panose="020B0A02040204020203" pitchFamily="34" charset="0"/>
                <a:ea typeface="Segoe UI Black" panose="020B0A02040204020203" pitchFamily="34" charset="0"/>
                <a:cs typeface="LilyUPC" panose="020B0604020202020204" pitchFamily="34" charset="-34"/>
              </a:rPr>
              <a:t>Malware</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 in Applications</a:t>
            </a:r>
            <a:endParaRPr lang="en-US" sz="32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5" name="Rectangle 4">
            <a:extLst>
              <a:ext uri="{FF2B5EF4-FFF2-40B4-BE49-F238E27FC236}">
                <a16:creationId xmlns:a16="http://schemas.microsoft.com/office/drawing/2014/main" id="{075C1588-6AA2-9F0B-D233-17937609E6DC}"/>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E16F8A-579B-BDAB-E0F6-E7F7EC41BBCB}"/>
              </a:ext>
            </a:extLst>
          </p:cNvPr>
          <p:cNvSpPr txBox="1"/>
          <p:nvPr/>
        </p:nvSpPr>
        <p:spPr>
          <a:xfrm>
            <a:off x="194276" y="6333758"/>
            <a:ext cx="10142030" cy="415498"/>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https://www.getastra.com/blog/security-audit/malware-statistics/</a:t>
            </a:r>
            <a:r>
              <a:rPr lang="en-US" sz="1050" dirty="0">
                <a:solidFill>
                  <a:schemeClr val="bg1">
                    <a:lumMod val="75000"/>
                  </a:schemeClr>
                </a:solidFill>
                <a:latin typeface="Segoe UI Variable Display Light" pitchFamily="2" charset="0"/>
              </a:rPr>
              <a:t>, </a:t>
            </a:r>
          </a:p>
          <a:p>
            <a:endParaRPr lang="en-US" sz="1050" dirty="0">
              <a:solidFill>
                <a:schemeClr val="bg1"/>
              </a:solidFill>
              <a:latin typeface="Segoe UI Variable Display Light" pitchFamily="2" charset="0"/>
            </a:endParaRPr>
          </a:p>
        </p:txBody>
      </p:sp>
      <p:sp>
        <p:nvSpPr>
          <p:cNvPr id="15" name="TextBox 14">
            <a:extLst>
              <a:ext uri="{FF2B5EF4-FFF2-40B4-BE49-F238E27FC236}">
                <a16:creationId xmlns:a16="http://schemas.microsoft.com/office/drawing/2014/main" id="{C0CE53E0-8659-6185-472C-E42FA7F9150B}"/>
              </a:ext>
            </a:extLst>
          </p:cNvPr>
          <p:cNvSpPr txBox="1"/>
          <p:nvPr/>
        </p:nvSpPr>
        <p:spPr>
          <a:xfrm>
            <a:off x="1773237" y="1857286"/>
            <a:ext cx="8645525" cy="304698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rPr>
              <a:t>Over</a:t>
            </a:r>
            <a:r>
              <a:rPr kumimoji="0" lang="en-US" sz="2400" b="0"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 </a:t>
            </a:r>
            <a:r>
              <a:rPr kumimoji="0" lang="en-US" sz="2400" b="1"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half a million </a:t>
            </a: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pieces of malware detected daily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lumMod val="50000"/>
                  <a:lumOff val="50000"/>
                </a:prstClr>
              </a:solidFill>
              <a:latin typeface="Segoe UI Variable Display" pitchFamily="2" charset="0"/>
              <a:ea typeface="Segoe UI Black" panose="020B0A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Over </a:t>
            </a:r>
            <a:r>
              <a:rPr kumimoji="0" lang="en-US" sz="2400" b="1"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1 billion </a:t>
            </a:r>
            <a:r>
              <a:rPr kumimoji="0" lang="en-US" sz="2400" b="0" i="0" u="none" strike="noStrike" kern="1200" cap="none" spc="0" normalizeH="0" baseline="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rPr>
              <a:t>different</a:t>
            </a:r>
            <a:r>
              <a:rPr kumimoji="0" lang="en-US" sz="2400" b="0" i="0" u="none" strike="noStrike" kern="1200" cap="none" spc="0" normalizeH="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rPr>
              <a:t> </a:t>
            </a: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malware programs exist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lumMod val="50000"/>
                  <a:lumOff val="50000"/>
                </a:prstClr>
              </a:solidFill>
              <a:latin typeface="Segoe UI Variable Display" pitchFamily="2" charset="0"/>
              <a:ea typeface="Segoe UI Black" panose="020B0A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lumMod val="50000"/>
                    <a:lumOff val="50000"/>
                  </a:prstClr>
                </a:solidFill>
                <a:latin typeface="Segoe UI Variable Display" pitchFamily="2" charset="0"/>
                <a:ea typeface="Segoe UI Black" panose="020B0A02040204020203" pitchFamily="34" charset="0"/>
              </a:rPr>
              <a:t>The overall cost of damage reaching</a:t>
            </a: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 </a:t>
            </a:r>
            <a:r>
              <a:rPr kumimoji="0" lang="en-US" sz="2400" b="1"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8 trillion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FF0000"/>
              </a:solidFill>
              <a:latin typeface="Segoe UI Variable Display" pitchFamily="2" charset="0"/>
              <a:ea typeface="Segoe UI Black" panose="020B0A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bg1">
                    <a:lumMod val="50000"/>
                  </a:schemeClr>
                </a:solidFill>
                <a:latin typeface="Segoe UI Variable Display" pitchFamily="2" charset="0"/>
                <a:ea typeface="Segoe UI Black" panose="020B0A02040204020203" pitchFamily="34" charset="0"/>
              </a:rPr>
              <a:t>Android infections </a:t>
            </a:r>
            <a:r>
              <a:rPr lang="en-US" sz="2400" b="1" noProof="0" dirty="0">
                <a:solidFill>
                  <a:srgbClr val="FF0000"/>
                </a:solidFill>
                <a:latin typeface="Segoe UI Variable Display" pitchFamily="2" charset="0"/>
                <a:ea typeface="Segoe UI Black" panose="020B0A02040204020203" pitchFamily="34" charset="0"/>
              </a:rPr>
              <a:t>50x</a:t>
            </a:r>
            <a:r>
              <a:rPr lang="en-US" sz="2400" noProof="0" dirty="0">
                <a:solidFill>
                  <a:schemeClr val="bg1">
                    <a:lumMod val="50000"/>
                  </a:schemeClr>
                </a:solidFill>
                <a:latin typeface="Segoe UI Variable Display" pitchFamily="2" charset="0"/>
                <a:ea typeface="Segoe UI Black" panose="020B0A02040204020203" pitchFamily="34" charset="0"/>
              </a:rPr>
              <a:t> more often than iOS users</a:t>
            </a:r>
            <a:endParaRPr kumimoji="0" lang="en-US" sz="2400" b="0" i="0" u="none" strike="noStrike" kern="1200" cap="none" spc="0" normalizeH="0" baseline="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endParaRPr>
          </a:p>
        </p:txBody>
      </p:sp>
      <p:pic>
        <p:nvPicPr>
          <p:cNvPr id="37" name="Audio 36">
            <a:hlinkClick r:id="" action="ppaction://media"/>
            <a:extLst>
              <a:ext uri="{FF2B5EF4-FFF2-40B4-BE49-F238E27FC236}">
                <a16:creationId xmlns:a16="http://schemas.microsoft.com/office/drawing/2014/main" id="{66EA8577-94FB-5BBE-B771-C60E0ED664C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5948016"/>
      </p:ext>
    </p:extLst>
  </p:cSld>
  <p:clrMapOvr>
    <a:masterClrMapping/>
  </p:clrMapOvr>
  <mc:AlternateContent xmlns:mc="http://schemas.openxmlformats.org/markup-compatibility/2006" xmlns:p14="http://schemas.microsoft.com/office/powerpoint/2010/main">
    <mc:Choice Requires="p14">
      <p:transition spd="slow" p14:dur="2000" advTm="36203"/>
    </mc:Choice>
    <mc:Fallback xmlns="">
      <p:transition spd="slow" advTm="36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3EDEDE-A29E-697D-70FF-FF1F3ECCB110}"/>
              </a:ext>
            </a:extLst>
          </p:cNvPr>
          <p:cNvGrpSpPr/>
          <p:nvPr/>
        </p:nvGrpSpPr>
        <p:grpSpPr>
          <a:xfrm>
            <a:off x="7380514" y="0"/>
            <a:ext cx="4811486" cy="10560425"/>
            <a:chOff x="1284514" y="-1613648"/>
            <a:chExt cx="4811486" cy="10560425"/>
          </a:xfrm>
          <a:noFill/>
        </p:grpSpPr>
        <p:pic>
          <p:nvPicPr>
            <p:cNvPr id="6" name="Picture 5">
              <a:extLst>
                <a:ext uri="{FF2B5EF4-FFF2-40B4-BE49-F238E27FC236}">
                  <a16:creationId xmlns:a16="http://schemas.microsoft.com/office/drawing/2014/main" id="{7A2FAD64-EA36-D5B4-2FE2-6C2AA8222038}"/>
                </a:ext>
              </a:extLst>
            </p:cNvPr>
            <p:cNvPicPr>
              <a:picLocks noChangeAspect="1"/>
            </p:cNvPicPr>
            <p:nvPr/>
          </p:nvPicPr>
          <p:blipFill rotWithShape="1">
            <a:blip r:embed="rId5"/>
            <a:srcRect l="15915" t="43744" r="14494" b="6349"/>
            <a:stretch/>
          </p:blipFill>
          <p:spPr>
            <a:xfrm>
              <a:off x="1284514" y="-1613648"/>
              <a:ext cx="4811486" cy="6174761"/>
            </a:xfrm>
            <a:prstGeom prst="rect">
              <a:avLst/>
            </a:prstGeom>
            <a:grpFill/>
          </p:spPr>
        </p:pic>
        <p:pic>
          <p:nvPicPr>
            <p:cNvPr id="7" name="Picture 6">
              <a:extLst>
                <a:ext uri="{FF2B5EF4-FFF2-40B4-BE49-F238E27FC236}">
                  <a16:creationId xmlns:a16="http://schemas.microsoft.com/office/drawing/2014/main" id="{EE00F5DB-9C9F-402A-ECE8-2281E64EAB4A}"/>
                </a:ext>
              </a:extLst>
            </p:cNvPr>
            <p:cNvPicPr>
              <a:picLocks noChangeAspect="1"/>
            </p:cNvPicPr>
            <p:nvPr/>
          </p:nvPicPr>
          <p:blipFill rotWithShape="1">
            <a:blip r:embed="rId5"/>
            <a:srcRect l="15915" t="18818" r="14494" b="44664"/>
            <a:stretch/>
          </p:blipFill>
          <p:spPr>
            <a:xfrm>
              <a:off x="1284514" y="4428565"/>
              <a:ext cx="4811486" cy="4518212"/>
            </a:xfrm>
            <a:prstGeom prst="rect">
              <a:avLst/>
            </a:prstGeom>
            <a:grpFill/>
          </p:spPr>
        </p:pic>
      </p:grpSp>
      <p:sp>
        <p:nvSpPr>
          <p:cNvPr id="9" name="TextBox 8">
            <a:extLst>
              <a:ext uri="{FF2B5EF4-FFF2-40B4-BE49-F238E27FC236}">
                <a16:creationId xmlns:a16="http://schemas.microsoft.com/office/drawing/2014/main" id="{343657CC-148A-B4D2-995F-F8E4CEB9956F}"/>
              </a:ext>
            </a:extLst>
          </p:cNvPr>
          <p:cNvSpPr txBox="1"/>
          <p:nvPr/>
        </p:nvSpPr>
        <p:spPr>
          <a:xfrm>
            <a:off x="1010562" y="1798648"/>
            <a:ext cx="5641516" cy="372409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Over 2.61 Billion Applications</a:t>
            </a:r>
          </a:p>
          <a:p>
            <a:pPr marL="285750" indent="-285750">
              <a:buFont typeface="Arial" panose="020B0604020202020204" pitchFamily="34" charset="0"/>
              <a:buChar char="•"/>
            </a:pPr>
            <a:endParaRPr lang="en-US" sz="24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Over 1 Million Publishers</a:t>
            </a:r>
          </a:p>
          <a:p>
            <a:pPr marL="285750" indent="-285750">
              <a:buFont typeface="Arial" panose="020B0604020202020204" pitchFamily="34" charset="0"/>
              <a:buChar char="•"/>
            </a:pPr>
            <a:endParaRPr lang="en-US" sz="24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Over 113 Billion Downloads</a:t>
            </a:r>
          </a:p>
          <a:p>
            <a:pPr marL="285750" indent="-285750">
              <a:buFont typeface="Arial" panose="020B0604020202020204" pitchFamily="34" charset="0"/>
              <a:buChar char="•"/>
            </a:pPr>
            <a:endParaRPr lang="en-US" sz="20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Thousands of new applications daily</a:t>
            </a:r>
          </a:p>
          <a:p>
            <a:endParaRPr lang="en-US" sz="24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b="1" dirty="0">
                <a:solidFill>
                  <a:srgbClr val="FF0000"/>
                </a:solidFill>
                <a:latin typeface="Segoe UI Variable Display" pitchFamily="2" charset="0"/>
                <a:ea typeface="Segoe UI Black" panose="020B0A02040204020203" pitchFamily="34" charset="0"/>
              </a:rPr>
              <a:t>Over 600 million malware downloads (2023)</a:t>
            </a:r>
          </a:p>
        </p:txBody>
      </p:sp>
      <p:pic>
        <p:nvPicPr>
          <p:cNvPr id="10" name="Picture 9">
            <a:extLst>
              <a:ext uri="{FF2B5EF4-FFF2-40B4-BE49-F238E27FC236}">
                <a16:creationId xmlns:a16="http://schemas.microsoft.com/office/drawing/2014/main" id="{89B54C9E-36EF-71B8-7E7A-F3740D9B3E49}"/>
              </a:ext>
            </a:extLst>
          </p:cNvPr>
          <p:cNvPicPr>
            <a:picLocks noChangeAspect="1"/>
          </p:cNvPicPr>
          <p:nvPr/>
        </p:nvPicPr>
        <p:blipFill rotWithShape="1">
          <a:blip r:embed="rId6"/>
          <a:srcRect l="13637" r="13635"/>
          <a:stretch/>
        </p:blipFill>
        <p:spPr>
          <a:xfrm>
            <a:off x="11087099" y="1798648"/>
            <a:ext cx="813702" cy="744537"/>
          </a:xfrm>
          <a:prstGeom prst="flowChartConnector">
            <a:avLst/>
          </a:prstGeom>
        </p:spPr>
      </p:pic>
      <p:sp>
        <p:nvSpPr>
          <p:cNvPr id="13" name="TextBox 12">
            <a:extLst>
              <a:ext uri="{FF2B5EF4-FFF2-40B4-BE49-F238E27FC236}">
                <a16:creationId xmlns:a16="http://schemas.microsoft.com/office/drawing/2014/main" id="{83221005-C161-6CFB-5FF0-304B969DEAB7}"/>
              </a:ext>
            </a:extLst>
          </p:cNvPr>
          <p:cNvSpPr txBox="1"/>
          <p:nvPr/>
        </p:nvSpPr>
        <p:spPr>
          <a:xfrm>
            <a:off x="1010562" y="744424"/>
            <a:ext cx="5469159" cy="646331"/>
          </a:xfrm>
          <a:prstGeom prst="rect">
            <a:avLst/>
          </a:prstGeom>
          <a:noFill/>
        </p:spPr>
        <p:txBody>
          <a:bodyPr wrap="square">
            <a:spAutoFit/>
          </a:bodyPr>
          <a:lstStyle/>
          <a:p>
            <a:r>
              <a:rPr lang="en-US" sz="3600" dirty="0">
                <a:solidFill>
                  <a:schemeClr val="tx1">
                    <a:lumMod val="50000"/>
                    <a:lumOff val="50000"/>
                  </a:schemeClr>
                </a:solidFill>
                <a:latin typeface="Segoe UI Black" panose="020B0A02040204020203" pitchFamily="34" charset="0"/>
                <a:ea typeface="Segoe UI Black" panose="020B0A02040204020203" pitchFamily="34" charset="0"/>
              </a:rPr>
              <a:t>Google Play Store Stats</a:t>
            </a:r>
            <a:endParaRPr lang="en-US" sz="3600" dirty="0"/>
          </a:p>
        </p:txBody>
      </p:sp>
      <p:sp>
        <p:nvSpPr>
          <p:cNvPr id="20" name="Rectangle 19">
            <a:extLst>
              <a:ext uri="{FF2B5EF4-FFF2-40B4-BE49-F238E27FC236}">
                <a16:creationId xmlns:a16="http://schemas.microsoft.com/office/drawing/2014/main" id="{3C948C21-7DCE-8AB0-EB0C-7E1ADA890796}"/>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2AA657B-187A-BAC6-AD0F-F988CE81C01C}"/>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7">
                  <a:extLst>
                    <a:ext uri="{A12FA001-AC4F-418D-AE19-62706E023703}">
                      <ahyp:hlinkClr xmlns:ahyp="http://schemas.microsoft.com/office/drawing/2018/hyperlinkcolor" val="tx"/>
                    </a:ext>
                  </a:extLst>
                </a:hlinkClick>
              </a:rPr>
              <a:t>https://usa.kaspersky.com/blog/malware-in-google-play-2023/29356/</a:t>
            </a:r>
            <a:r>
              <a:rPr lang="en-US" sz="1050" dirty="0">
                <a:solidFill>
                  <a:schemeClr val="bg1">
                    <a:lumMod val="75000"/>
                  </a:schemeClr>
                </a:solidFill>
                <a:latin typeface="Segoe UI Variable Display Light" pitchFamily="2" charset="0"/>
              </a:rPr>
              <a:t> , </a:t>
            </a:r>
            <a:r>
              <a:rPr lang="en-US" sz="1050" dirty="0">
                <a:solidFill>
                  <a:schemeClr val="bg1">
                    <a:lumMod val="75000"/>
                  </a:schemeClr>
                </a:solidFill>
                <a:latin typeface="Segoe UI Variable Display Light" pitchFamily="2" charset="0"/>
                <a:hlinkClick r:id="rId8">
                  <a:extLst>
                    <a:ext uri="{A12FA001-AC4F-418D-AE19-62706E023703}">
                      <ahyp:hlinkClr xmlns:ahyp="http://schemas.microsoft.com/office/drawing/2018/hyperlinkcolor" val="tx"/>
                    </a:ext>
                  </a:extLst>
                </a:hlinkClick>
              </a:rPr>
              <a:t>https://www.businessofapps.com/data/google-play-statistics/</a:t>
            </a:r>
            <a:r>
              <a:rPr lang="en-US" sz="1050" dirty="0">
                <a:solidFill>
                  <a:schemeClr val="bg1">
                    <a:lumMod val="75000"/>
                  </a:schemeClr>
                </a:solidFill>
                <a:latin typeface="Segoe UI Variable Display Light" pitchFamily="2" charset="0"/>
              </a:rPr>
              <a:t> </a:t>
            </a:r>
          </a:p>
        </p:txBody>
      </p:sp>
      <p:pic>
        <p:nvPicPr>
          <p:cNvPr id="53" name="Audio 52">
            <a:hlinkClick r:id="" action="ppaction://media"/>
            <a:extLst>
              <a:ext uri="{FF2B5EF4-FFF2-40B4-BE49-F238E27FC236}">
                <a16:creationId xmlns:a16="http://schemas.microsoft.com/office/drawing/2014/main" id="{96EA4F68-8415-4C5E-D52A-B4B21BF1913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9199097"/>
      </p:ext>
    </p:extLst>
  </p:cSld>
  <p:clrMapOvr>
    <a:masterClrMapping/>
  </p:clrMapOvr>
  <mc:AlternateContent xmlns:mc="http://schemas.openxmlformats.org/markup-compatibility/2006" xmlns:p14="http://schemas.microsoft.com/office/powerpoint/2010/main">
    <mc:Choice Requires="p14">
      <p:transition spd="slow" p14:dur="2000" advTm="54038"/>
    </mc:Choice>
    <mc:Fallback xmlns="">
      <p:transition spd="slow" advTm="54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Sources: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https://usa.kaspersky.com/blog/malware-in-google-play-2023/29356/</a:t>
            </a:r>
            <a:r>
              <a:rPr lang="en-US" sz="1050" dirty="0">
                <a:solidFill>
                  <a:schemeClr val="bg1">
                    <a:lumMod val="75000"/>
                  </a:schemeClr>
                </a:solidFill>
                <a:latin typeface="Segoe UI Variable Display Light" pitchFamily="2" charset="0"/>
              </a:rPr>
              <a:t> ,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https://www.businessofapps.com/data/google-play-statistics/</a:t>
            </a:r>
            <a:r>
              <a:rPr lang="en-US" sz="1050" dirty="0">
                <a:solidFill>
                  <a:schemeClr val="bg1">
                    <a:lumMod val="75000"/>
                  </a:schemeClr>
                </a:solidFill>
                <a:latin typeface="Segoe UI Variable Display Light" pitchFamily="2" charset="0"/>
              </a:rPr>
              <a:t> </a:t>
            </a:r>
          </a:p>
        </p:txBody>
      </p:sp>
      <p:sp>
        <p:nvSpPr>
          <p:cNvPr id="11" name="TextBox 10">
            <a:extLst>
              <a:ext uri="{FF2B5EF4-FFF2-40B4-BE49-F238E27FC236}">
                <a16:creationId xmlns:a16="http://schemas.microsoft.com/office/drawing/2014/main" id="{3CF17869-7D54-3E1B-9A50-567AEC366026}"/>
              </a:ext>
            </a:extLst>
          </p:cNvPr>
          <p:cNvSpPr txBox="1"/>
          <p:nvPr/>
        </p:nvSpPr>
        <p:spPr>
          <a:xfrm>
            <a:off x="508000" y="546100"/>
            <a:ext cx="8543324" cy="1200329"/>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How Supervised Learning Can Contribute a </a:t>
            </a:r>
            <a:r>
              <a:rPr lang="en-US" sz="3600" spc="300" dirty="0">
                <a:solidFill>
                  <a:srgbClr val="00CC75"/>
                </a:solidFill>
                <a:latin typeface="Segoe UI Black" panose="020B0A02040204020203" pitchFamily="34" charset="0"/>
                <a:ea typeface="Segoe UI Black" panose="020B0A02040204020203" pitchFamily="34" charset="0"/>
                <a:cs typeface="LilyUPC" panose="020B0604020202020204" pitchFamily="34" charset="-34"/>
              </a:rPr>
              <a:t>Solution</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 </a:t>
            </a:r>
            <a:r>
              <a:rPr lang="en-US" sz="36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rPr>
              <a:t>Solution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grpSp>
        <p:nvGrpSpPr>
          <p:cNvPr id="29" name="Group 28">
            <a:extLst>
              <a:ext uri="{FF2B5EF4-FFF2-40B4-BE49-F238E27FC236}">
                <a16:creationId xmlns:a16="http://schemas.microsoft.com/office/drawing/2014/main" id="{166742E3-2824-9C13-FC6C-29195DB1EC50}"/>
              </a:ext>
            </a:extLst>
          </p:cNvPr>
          <p:cNvGrpSpPr/>
          <p:nvPr/>
        </p:nvGrpSpPr>
        <p:grpSpPr>
          <a:xfrm>
            <a:off x="8212119" y="2180386"/>
            <a:ext cx="2947894" cy="3198142"/>
            <a:chOff x="7894775" y="2034258"/>
            <a:chExt cx="2947894" cy="3198142"/>
          </a:xfrm>
        </p:grpSpPr>
        <p:pic>
          <p:nvPicPr>
            <p:cNvPr id="6" name="Graphic 5" descr="Smart Phone with solid fill">
              <a:extLst>
                <a:ext uri="{FF2B5EF4-FFF2-40B4-BE49-F238E27FC236}">
                  <a16:creationId xmlns:a16="http://schemas.microsoft.com/office/drawing/2014/main" id="{7FFC9BD1-3487-3897-9384-9DA0115A4F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4775" y="2034258"/>
              <a:ext cx="2947894" cy="3198142"/>
            </a:xfrm>
            <a:prstGeom prst="rect">
              <a:avLst/>
            </a:prstGeom>
          </p:spPr>
        </p:pic>
        <p:sp>
          <p:nvSpPr>
            <p:cNvPr id="7" name="Rectangle 6">
              <a:extLst>
                <a:ext uri="{FF2B5EF4-FFF2-40B4-BE49-F238E27FC236}">
                  <a16:creationId xmlns:a16="http://schemas.microsoft.com/office/drawing/2014/main" id="{FA7AA6AA-BE49-710F-C276-31ABB94CB622}"/>
                </a:ext>
              </a:extLst>
            </p:cNvPr>
            <p:cNvSpPr/>
            <p:nvPr/>
          </p:nvSpPr>
          <p:spPr>
            <a:xfrm>
              <a:off x="8803982" y="2549111"/>
              <a:ext cx="1123387" cy="216955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pic>
          <p:nvPicPr>
            <p:cNvPr id="12" name="Picture 11">
              <a:extLst>
                <a:ext uri="{FF2B5EF4-FFF2-40B4-BE49-F238E27FC236}">
                  <a16:creationId xmlns:a16="http://schemas.microsoft.com/office/drawing/2014/main" id="{75D130EF-9181-3AAE-5427-267FEEEE51D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6025" b="88709" l="71019" r="95779">
                          <a14:foregroundMark x1="76423" y1="55098" x2="76423" y2="56876"/>
                          <a14:foregroundMark x1="76097" y1="51013" x2="76097" y2="51013"/>
                          <a14:foregroundMark x1="77777" y1="47646" x2="77777" y2="47646"/>
                          <a14:backgroundMark x1="71873" y1="14749" x2="91024" y2="16963"/>
                          <a14:backgroundMark x1="91024" y1="16963" x2="94893" y2="23480"/>
                          <a14:backgroundMark x1="94893" y1="23480" x2="97158" y2="53789"/>
                          <a14:backgroundMark x1="97158" y1="53789" x2="97302" y2="68787"/>
                          <a14:backgroundMark x1="97302" y1="68787" x2="94624" y2="78578"/>
                          <a14:backgroundMark x1="94624" y1="78578" x2="76634" y2="84066"/>
                          <a14:backgroundMark x1="76634" y1="84066" x2="72650" y2="82133"/>
                          <a14:backgroundMark x1="72650" y1="82133" x2="69502" y2="61023"/>
                          <a14:backgroundMark x1="69502" y1="61023" x2="70039" y2="21734"/>
                          <a14:backgroundMark x1="70039" y1="21734" x2="71431" y2="15622"/>
                          <a14:backgroundMark x1="77537" y1="56470" x2="77537" y2="56470"/>
                          <a14:backgroundMark x1="77354" y1="57031" x2="77892" y2="58809"/>
                          <a14:backgroundMark x1="88586" y1="56470" x2="88941" y2="59089"/>
                          <a14:backgroundMark x1="76673" y1="56688" x2="77335" y2="56969"/>
                          <a14:backgroundMark x1="74522" y1="35048" x2="73812" y2="41035"/>
                          <a14:backgroundMark x1="77710" y1="31494" x2="87156" y2="32990"/>
                          <a14:backgroundMark x1="77873" y1="31213" x2="86330" y2="32304"/>
                        </a14:backgroundRemoval>
                      </a14:imgEffect>
                    </a14:imgLayer>
                  </a14:imgProps>
                </a:ext>
              </a:extLst>
            </a:blip>
            <a:srcRect l="67924" t="6939" r="1126" b="2206"/>
            <a:stretch/>
          </p:blipFill>
          <p:spPr>
            <a:xfrm>
              <a:off x="8859832" y="3983844"/>
              <a:ext cx="1011480" cy="991687"/>
            </a:xfrm>
            <a:prstGeom prst="rect">
              <a:avLst/>
            </a:prstGeom>
          </p:spPr>
        </p:pic>
      </p:grpSp>
      <p:grpSp>
        <p:nvGrpSpPr>
          <p:cNvPr id="2" name="Group 1">
            <a:extLst>
              <a:ext uri="{FF2B5EF4-FFF2-40B4-BE49-F238E27FC236}">
                <a16:creationId xmlns:a16="http://schemas.microsoft.com/office/drawing/2014/main" id="{489BA7D7-E7EA-6160-7A7A-157D200570E5}"/>
              </a:ext>
            </a:extLst>
          </p:cNvPr>
          <p:cNvGrpSpPr/>
          <p:nvPr/>
        </p:nvGrpSpPr>
        <p:grpSpPr>
          <a:xfrm>
            <a:off x="1037137" y="2629613"/>
            <a:ext cx="2980373" cy="2610397"/>
            <a:chOff x="1037137" y="2629613"/>
            <a:chExt cx="2980373" cy="2610397"/>
          </a:xfrm>
        </p:grpSpPr>
        <p:pic>
          <p:nvPicPr>
            <p:cNvPr id="18" name="Picture 17">
              <a:extLst>
                <a:ext uri="{FF2B5EF4-FFF2-40B4-BE49-F238E27FC236}">
                  <a16:creationId xmlns:a16="http://schemas.microsoft.com/office/drawing/2014/main" id="{46FC3DFD-F427-D693-2298-E0D78840CDC0}"/>
                </a:ext>
              </a:extLst>
            </p:cNvPr>
            <p:cNvPicPr>
              <a:picLocks noChangeAspect="1"/>
            </p:cNvPicPr>
            <p:nvPr/>
          </p:nvPicPr>
          <p:blipFill rotWithShape="1">
            <a:blip r:embed="rId11">
              <a:duotone>
                <a:schemeClr val="bg2">
                  <a:shade val="45000"/>
                  <a:satMod val="135000"/>
                </a:schemeClr>
                <a:prstClr val="white"/>
              </a:duotone>
            </a:blip>
            <a:srcRect b="6940"/>
            <a:stretch/>
          </p:blipFill>
          <p:spPr>
            <a:xfrm>
              <a:off x="1037137" y="2629613"/>
              <a:ext cx="2980373" cy="2610397"/>
            </a:xfrm>
            <a:prstGeom prst="rect">
              <a:avLst/>
            </a:prstGeom>
          </p:spPr>
        </p:pic>
        <p:pic>
          <p:nvPicPr>
            <p:cNvPr id="20" name="Graphic 19" descr="Bug under magnifying glass with solid fill">
              <a:extLst>
                <a:ext uri="{FF2B5EF4-FFF2-40B4-BE49-F238E27FC236}">
                  <a16:creationId xmlns:a16="http://schemas.microsoft.com/office/drawing/2014/main" id="{E37F9F9E-B315-B95A-027B-97254475B5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418297" y="3918421"/>
              <a:ext cx="1155754" cy="1155754"/>
            </a:xfrm>
            <a:prstGeom prst="rect">
              <a:avLst/>
            </a:prstGeom>
          </p:spPr>
        </p:pic>
      </p:grpSp>
      <p:grpSp>
        <p:nvGrpSpPr>
          <p:cNvPr id="28" name="Group 27">
            <a:extLst>
              <a:ext uri="{FF2B5EF4-FFF2-40B4-BE49-F238E27FC236}">
                <a16:creationId xmlns:a16="http://schemas.microsoft.com/office/drawing/2014/main" id="{C529240E-0D27-2169-F75C-1448EBF737FE}"/>
              </a:ext>
            </a:extLst>
          </p:cNvPr>
          <p:cNvGrpSpPr/>
          <p:nvPr/>
        </p:nvGrpSpPr>
        <p:grpSpPr>
          <a:xfrm>
            <a:off x="4418402" y="2103436"/>
            <a:ext cx="3362437" cy="3647529"/>
            <a:chOff x="3595530" y="2087045"/>
            <a:chExt cx="3362437" cy="3647529"/>
          </a:xfrm>
        </p:grpSpPr>
        <p:pic>
          <p:nvPicPr>
            <p:cNvPr id="22" name="Graphic 21" descr="Office worker female with solid fill">
              <a:extLst>
                <a:ext uri="{FF2B5EF4-FFF2-40B4-BE49-F238E27FC236}">
                  <a16:creationId xmlns:a16="http://schemas.microsoft.com/office/drawing/2014/main" id="{78237101-F2B9-A1F6-67D0-40271DF868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95530" y="2087045"/>
              <a:ext cx="3362437" cy="3362437"/>
            </a:xfrm>
            <a:prstGeom prst="rect">
              <a:avLst/>
            </a:prstGeom>
          </p:spPr>
        </p:pic>
        <p:grpSp>
          <p:nvGrpSpPr>
            <p:cNvPr id="27" name="Group 26">
              <a:extLst>
                <a:ext uri="{FF2B5EF4-FFF2-40B4-BE49-F238E27FC236}">
                  <a16:creationId xmlns:a16="http://schemas.microsoft.com/office/drawing/2014/main" id="{B5B3F2D8-6EEC-BBFC-5554-1315C60EBBE8}"/>
                </a:ext>
              </a:extLst>
            </p:cNvPr>
            <p:cNvGrpSpPr/>
            <p:nvPr/>
          </p:nvGrpSpPr>
          <p:grpSpPr>
            <a:xfrm>
              <a:off x="4234008" y="3918421"/>
              <a:ext cx="2323067" cy="1816153"/>
              <a:chOff x="4234008" y="3918421"/>
              <a:chExt cx="2323067" cy="1816153"/>
            </a:xfrm>
          </p:grpSpPr>
          <p:sp>
            <p:nvSpPr>
              <p:cNvPr id="25" name="Oval 24">
                <a:extLst>
                  <a:ext uri="{FF2B5EF4-FFF2-40B4-BE49-F238E27FC236}">
                    <a16:creationId xmlns:a16="http://schemas.microsoft.com/office/drawing/2014/main" id="{056F34CD-FB31-234F-E1E2-8AC1721C1157}"/>
                  </a:ext>
                </a:extLst>
              </p:cNvPr>
              <p:cNvSpPr/>
              <p:nvPr/>
            </p:nvSpPr>
            <p:spPr>
              <a:xfrm>
                <a:off x="4234008" y="4572966"/>
                <a:ext cx="2085479" cy="600072"/>
              </a:xfrm>
              <a:prstGeom prst="ellipse">
                <a:avLst/>
              </a:prstGeom>
              <a:solidFill>
                <a:schemeClr val="tx1">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6CC395B-5826-3A72-BB7E-E9E8E0CEBF6A}"/>
                  </a:ext>
                </a:extLst>
              </p:cNvPr>
              <p:cNvSpPr/>
              <p:nvPr/>
            </p:nvSpPr>
            <p:spPr>
              <a:xfrm>
                <a:off x="4665290" y="4050587"/>
                <a:ext cx="1278309" cy="813514"/>
              </a:xfrm>
              <a:prstGeom prst="rect">
                <a:avLst/>
              </a:prstGeom>
              <a:solidFill>
                <a:schemeClr val="tx1">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 name="Graphic 23" descr="Clipboard Checked with solid fill">
                <a:extLst>
                  <a:ext uri="{FF2B5EF4-FFF2-40B4-BE49-F238E27FC236}">
                    <a16:creationId xmlns:a16="http://schemas.microsoft.com/office/drawing/2014/main" id="{EB6C7D45-7C22-F539-25F5-69EFA745CF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40922" y="3918421"/>
                <a:ext cx="1816153" cy="1816153"/>
              </a:xfrm>
              <a:prstGeom prst="rect">
                <a:avLst/>
              </a:prstGeom>
            </p:spPr>
          </p:pic>
        </p:grpSp>
      </p:grpSp>
      <p:pic>
        <p:nvPicPr>
          <p:cNvPr id="33" name="Audio 32">
            <a:hlinkClick r:id="" action="ppaction://media"/>
            <a:extLst>
              <a:ext uri="{FF2B5EF4-FFF2-40B4-BE49-F238E27FC236}">
                <a16:creationId xmlns:a16="http://schemas.microsoft.com/office/drawing/2014/main" id="{1A3254A8-3E23-6B05-CFC8-7538A6412F70}"/>
              </a:ext>
            </a:extLst>
          </p:cNvPr>
          <p:cNvPicPr>
            <a:picLocks noChangeAspect="1"/>
          </p:cNvPicPr>
          <p:nvPr>
            <a:audioFile r:link="rId2"/>
            <p:extLst>
              <p:ext uri="{DAA4B4D4-6D71-4841-9C94-3DE7FCFB9230}">
                <p14:media xmlns:p14="http://schemas.microsoft.com/office/powerpoint/2010/main" r:embed="rId1"/>
              </p:ext>
            </p:extLst>
          </p:nvPr>
        </p:nvPicPr>
        <p:blipFill>
          <a:blip r:embed="rId1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9996691"/>
      </p:ext>
    </p:extLst>
  </p:cSld>
  <p:clrMapOvr>
    <a:masterClrMapping/>
  </p:clrMapOvr>
  <mc:AlternateContent xmlns:mc="http://schemas.openxmlformats.org/markup-compatibility/2006" xmlns:p14="http://schemas.microsoft.com/office/powerpoint/2010/main">
    <mc:Choice Requires="p14">
      <p:transition spd="slow" p14:dur="2000" advTm="40292"/>
    </mc:Choice>
    <mc:Fallback xmlns="">
      <p:transition spd="slow" advTm="40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par>
                                <p:cTn id="7" presetID="1" presetClass="entr" presetSubtype="0" fill="hold" nodeType="withEffect">
                                  <p:stCondLst>
                                    <p:cond delay="150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2400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3100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190672DC-F2A8-BECA-B98F-9B15988F2195}"/>
              </a:ext>
            </a:extLst>
          </p:cNvPr>
          <p:cNvPicPr>
            <a:picLocks noChangeAspect="1"/>
          </p:cNvPicPr>
          <p:nvPr/>
        </p:nvPicPr>
        <p:blipFill>
          <a:blip r:embed="rId5"/>
          <a:stretch>
            <a:fillRect/>
          </a:stretch>
        </p:blipFill>
        <p:spPr>
          <a:xfrm>
            <a:off x="8126955" y="2807027"/>
            <a:ext cx="3906329" cy="3590104"/>
          </a:xfrm>
          <a:prstGeom prst="rect">
            <a:avLst/>
          </a:prstGeom>
        </p:spPr>
      </p:pic>
      <p:sp>
        <p:nvSpPr>
          <p:cNvPr id="57" name="TextBox 56">
            <a:extLst>
              <a:ext uri="{FF2B5EF4-FFF2-40B4-BE49-F238E27FC236}">
                <a16:creationId xmlns:a16="http://schemas.microsoft.com/office/drawing/2014/main" id="{3FC4FA54-ACF0-EEAC-D8FB-231DFF5867BA}"/>
              </a:ext>
            </a:extLst>
          </p:cNvPr>
          <p:cNvSpPr txBox="1"/>
          <p:nvPr/>
        </p:nvSpPr>
        <p:spPr>
          <a:xfrm>
            <a:off x="510521" y="534596"/>
            <a:ext cx="11096024" cy="646331"/>
          </a:xfrm>
          <a:prstGeom prst="rect">
            <a:avLst/>
          </a:prstGeom>
          <a:noFill/>
        </p:spPr>
        <p:txBody>
          <a:bodyPr wrap="square" rtlCol="0">
            <a:spAutoFit/>
          </a:bodyPr>
          <a:lstStyle/>
          <a:p>
            <a:r>
              <a:rPr lang="en-US" sz="2800" spc="300" dirty="0">
                <a:solidFill>
                  <a:schemeClr val="bg1">
                    <a:lumMod val="50000"/>
                  </a:schemeClr>
                </a:solidFill>
                <a:latin typeface="Segoe UI Variable Display" pitchFamily="2" charset="0"/>
                <a:ea typeface="Segoe UI Black" panose="020B0A02040204020203" pitchFamily="34" charset="0"/>
                <a:cs typeface="LilyUPC" panose="020B0604020202020204" pitchFamily="34" charset="-34"/>
              </a:rPr>
              <a:t> </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Features for Analysis</a:t>
            </a:r>
            <a:endParaRPr lang="en-US" sz="28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endParaRPr>
          </a:p>
        </p:txBody>
      </p:sp>
      <p:pic>
        <p:nvPicPr>
          <p:cNvPr id="5" name="Picture 4" descr="A screenshot of a message&#10;&#10;Description automatically generated">
            <a:extLst>
              <a:ext uri="{FF2B5EF4-FFF2-40B4-BE49-F238E27FC236}">
                <a16:creationId xmlns:a16="http://schemas.microsoft.com/office/drawing/2014/main" id="{F4726827-1399-FDF3-5F40-D73C5BF9F04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17752" t="38518" r="16535" b="41297"/>
          <a:stretch/>
        </p:blipFill>
        <p:spPr>
          <a:xfrm>
            <a:off x="7222137" y="977909"/>
            <a:ext cx="3736149" cy="1885370"/>
          </a:xfrm>
          <a:prstGeom prst="rect">
            <a:avLst/>
          </a:prstGeo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B151EBE2-4083-AC67-F58B-4A95975B5695}"/>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Lst>
          </a:blip>
          <a:srcRect l="8134" t="15675" r="6909" b="14934"/>
          <a:stretch/>
        </p:blipFill>
        <p:spPr>
          <a:xfrm>
            <a:off x="4799253" y="2590750"/>
            <a:ext cx="3499658" cy="2140908"/>
          </a:xfrm>
          <a:prstGeom prst="rect">
            <a:avLst/>
          </a:prstGeom>
          <a:effectLst>
            <a:outerShdw blurRad="50800" dist="38100" dir="8100000" algn="tr" rotWithShape="0">
              <a:prstClr val="black">
                <a:alpha val="40000"/>
              </a:prstClr>
            </a:outerShdw>
          </a:effectLst>
        </p:spPr>
      </p:pic>
      <p:sp>
        <p:nvSpPr>
          <p:cNvPr id="18" name="Rectangle 17">
            <a:extLst>
              <a:ext uri="{FF2B5EF4-FFF2-40B4-BE49-F238E27FC236}">
                <a16:creationId xmlns:a16="http://schemas.microsoft.com/office/drawing/2014/main" id="{5D50281B-75A8-01FC-8949-490E274B53A6}"/>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379BFDE-71D6-36F1-3CCC-CB69F2762C0A}"/>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10">
                  <a:extLst>
                    <a:ext uri="{A12FA001-AC4F-418D-AE19-62706E023703}">
                      <ahyp:hlinkClr xmlns:ahyp="http://schemas.microsoft.com/office/drawing/2018/hyperlinkcolor" val="tx"/>
                    </a:ext>
                  </a:extLst>
                </a:hlinkClick>
              </a:rPr>
              <a:t>https://blog.nviso.eu/2021/09/01/how-malicious-applications-abuse-android-permissions/</a:t>
            </a:r>
            <a:r>
              <a:rPr lang="en-US" sz="1050" dirty="0">
                <a:solidFill>
                  <a:schemeClr val="bg1">
                    <a:lumMod val="75000"/>
                  </a:schemeClr>
                </a:solidFill>
                <a:latin typeface="Segoe UI Variable Display Light" pitchFamily="2" charset="0"/>
              </a:rPr>
              <a:t> </a:t>
            </a:r>
          </a:p>
        </p:txBody>
      </p:sp>
      <p:sp>
        <p:nvSpPr>
          <p:cNvPr id="53" name="TextBox 52">
            <a:extLst>
              <a:ext uri="{FF2B5EF4-FFF2-40B4-BE49-F238E27FC236}">
                <a16:creationId xmlns:a16="http://schemas.microsoft.com/office/drawing/2014/main" id="{65C22DEF-871B-AFA3-467F-5A1D3539E2EA}"/>
              </a:ext>
            </a:extLst>
          </p:cNvPr>
          <p:cNvSpPr txBox="1"/>
          <p:nvPr/>
        </p:nvSpPr>
        <p:spPr>
          <a:xfrm>
            <a:off x="802180" y="1451253"/>
            <a:ext cx="4317946" cy="4124206"/>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dirty="0">
                <a:solidFill>
                  <a:schemeClr val="tx1">
                    <a:lumMod val="50000"/>
                    <a:lumOff val="50000"/>
                  </a:schemeClr>
                </a:solidFill>
              </a:rPr>
              <a:t>Permissions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System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Security</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Communication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Data Access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App Lifecycle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Device Control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Miscellaneous </a:t>
            </a:r>
          </a:p>
        </p:txBody>
      </p:sp>
      <p:pic>
        <p:nvPicPr>
          <p:cNvPr id="46" name="Audio 45">
            <a:hlinkClick r:id="" action="ppaction://media"/>
            <a:extLst>
              <a:ext uri="{FF2B5EF4-FFF2-40B4-BE49-F238E27FC236}">
                <a16:creationId xmlns:a16="http://schemas.microsoft.com/office/drawing/2014/main" id="{9BBB8B04-291C-47E8-D5A6-EF4BC2CDEFD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
        <p:nvSpPr>
          <p:cNvPr id="2" name="Oval 1">
            <a:extLst>
              <a:ext uri="{FF2B5EF4-FFF2-40B4-BE49-F238E27FC236}">
                <a16:creationId xmlns:a16="http://schemas.microsoft.com/office/drawing/2014/main" id="{37626A78-1A83-6EEB-7E17-33685E690A9F}"/>
              </a:ext>
            </a:extLst>
          </p:cNvPr>
          <p:cNvSpPr/>
          <p:nvPr/>
        </p:nvSpPr>
        <p:spPr>
          <a:xfrm>
            <a:off x="573755" y="1303017"/>
            <a:ext cx="2661657" cy="772051"/>
          </a:xfrm>
          <a:prstGeom prst="ellipse">
            <a:avLst/>
          </a:prstGeom>
          <a:noFill/>
          <a:ln>
            <a:solidFill>
              <a:srgbClr val="FFFF00"/>
            </a:solid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611528"/>
      </p:ext>
    </p:extLst>
  </p:cSld>
  <p:clrMapOvr>
    <a:masterClrMapping/>
  </p:clrMapOvr>
  <mc:AlternateContent xmlns:mc="http://schemas.openxmlformats.org/markup-compatibility/2006" xmlns:p14="http://schemas.microsoft.com/office/powerpoint/2010/main">
    <mc:Choice Requires="p14">
      <p:transition spd="slow" p14:dur="2000" advTm="56819"/>
    </mc:Choice>
    <mc:Fallback xmlns="">
      <p:transition spd="slow" advTm="56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7000"/>
                                  </p:stCondLst>
                                  <p:childTnLst>
                                    <p:set>
                                      <p:cBhvr>
                                        <p:cTn id="10" dur="1" fill="hold">
                                          <p:stCondLst>
                                            <p:cond delay="0"/>
                                          </p:stCondLst>
                                        </p:cTn>
                                        <p:tgtEl>
                                          <p:spTgt spid="53"/>
                                        </p:tgtEl>
                                        <p:attrNameLst>
                                          <p:attrName>style.visibility</p:attrName>
                                        </p:attrNameLst>
                                      </p:cBhvr>
                                      <p:to>
                                        <p:strVal val="visible"/>
                                      </p:to>
                                    </p:set>
                                    <p:animEffect transition="in" filter="wipe(up)">
                                      <p:cBhvr>
                                        <p:cTn id="11" dur="4000"/>
                                        <p:tgtEl>
                                          <p:spTgt spid="53"/>
                                        </p:tgtEl>
                                      </p:cBhvr>
                                    </p:animEffect>
                                  </p:childTnLst>
                                </p:cTn>
                              </p:par>
                              <p:par>
                                <p:cTn id="12" presetID="1" presetClass="entr" presetSubtype="0" fill="hold" grpId="0" nodeType="withEffect">
                                  <p:stCondLst>
                                    <p:cond delay="1600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2000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2025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32000"/>
                                  </p:stCondLst>
                                  <p:childTnLst>
                                    <p:set>
                                      <p:cBhvr>
                                        <p:cTn id="19" dur="1" fill="hold">
                                          <p:stCondLst>
                                            <p:cond delay="999"/>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46"/>
                </p:tgtEl>
              </p:cMediaNode>
            </p:audio>
          </p:childTnLst>
        </p:cTn>
      </p:par>
    </p:tnLst>
    <p:bldLst>
      <p:bldP spid="53"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EB85F5-2B04-EBE4-31E0-742D22BE5CDA}"/>
              </a:ext>
            </a:extLst>
          </p:cNvPr>
          <p:cNvPicPr>
            <a:picLocks noChangeAspect="1"/>
          </p:cNvPicPr>
          <p:nvPr/>
        </p:nvPicPr>
        <p:blipFill>
          <a:blip r:embed="rId5"/>
          <a:stretch>
            <a:fillRect/>
          </a:stretch>
        </p:blipFill>
        <p:spPr>
          <a:xfrm>
            <a:off x="5746496" y="920718"/>
            <a:ext cx="6303429" cy="4449479"/>
          </a:xfrm>
          <a:prstGeom prst="rect">
            <a:avLst/>
          </a:prstGeom>
        </p:spPr>
      </p:pic>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415498"/>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Data Source: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https://www.kaggle.com/datasets/dannyrevaldo/android-malware-detection-dataset</a:t>
            </a:r>
            <a:endParaRPr lang="en-US" sz="1050" dirty="0">
              <a:solidFill>
                <a:schemeClr val="bg1">
                  <a:lumMod val="75000"/>
                </a:schemeClr>
              </a:solidFill>
              <a:latin typeface="Segoe UI Variable Display Light" pitchFamily="2" charset="0"/>
            </a:endParaRPr>
          </a:p>
          <a:p>
            <a:endParaRPr lang="en-US" sz="1050" dirty="0">
              <a:solidFill>
                <a:schemeClr val="bg1">
                  <a:lumMod val="75000"/>
                </a:schemeClr>
              </a:solidFill>
              <a:latin typeface="Segoe UI Variable Display Light" pitchFamily="2" charset="0"/>
            </a:endParaRPr>
          </a:p>
        </p:txBody>
      </p:sp>
      <p:sp>
        <p:nvSpPr>
          <p:cNvPr id="4" name="TextBox 3">
            <a:extLst>
              <a:ext uri="{FF2B5EF4-FFF2-40B4-BE49-F238E27FC236}">
                <a16:creationId xmlns:a16="http://schemas.microsoft.com/office/drawing/2014/main" id="{0961B4AC-1432-D44A-89FC-86A13112D87D}"/>
              </a:ext>
            </a:extLst>
          </p:cNvPr>
          <p:cNvSpPr txBox="1"/>
          <p:nvPr/>
        </p:nvSpPr>
        <p:spPr>
          <a:xfrm>
            <a:off x="508000" y="358151"/>
            <a:ext cx="4498848"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Data</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3" name="TextBox 2">
            <a:extLst>
              <a:ext uri="{FF2B5EF4-FFF2-40B4-BE49-F238E27FC236}">
                <a16:creationId xmlns:a16="http://schemas.microsoft.com/office/drawing/2014/main" id="{B12A94FB-4942-C148-CAEC-7AAA5A3F40FC}"/>
              </a:ext>
            </a:extLst>
          </p:cNvPr>
          <p:cNvSpPr txBox="1"/>
          <p:nvPr/>
        </p:nvSpPr>
        <p:spPr>
          <a:xfrm>
            <a:off x="877824" y="1119498"/>
            <a:ext cx="4498848" cy="1631216"/>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solidFill>
                  <a:schemeClr val="tx1">
                    <a:lumMod val="50000"/>
                    <a:lumOff val="50000"/>
                  </a:schemeClr>
                </a:solidFill>
              </a:rPr>
              <a:t>Over 4K rows representing different android applications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328 columns of application features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Labeled “</a:t>
            </a:r>
            <a:r>
              <a:rPr lang="en-US" sz="2000" b="1" dirty="0">
                <a:solidFill>
                  <a:srgbClr val="FF0000"/>
                </a:solidFill>
              </a:rPr>
              <a:t>Malware</a:t>
            </a:r>
            <a:r>
              <a:rPr lang="en-US" sz="2000" dirty="0">
                <a:solidFill>
                  <a:schemeClr val="tx1">
                    <a:lumMod val="50000"/>
                    <a:lumOff val="50000"/>
                  </a:schemeClr>
                </a:solidFill>
              </a:rPr>
              <a:t>” or “</a:t>
            </a:r>
            <a:r>
              <a:rPr lang="en-US" sz="2000" b="1" dirty="0">
                <a:solidFill>
                  <a:srgbClr val="00CC75"/>
                </a:solidFill>
              </a:rPr>
              <a:t>Benign</a:t>
            </a:r>
            <a:r>
              <a:rPr lang="en-US" sz="2000" dirty="0">
                <a:solidFill>
                  <a:schemeClr val="tx1">
                    <a:lumMod val="50000"/>
                    <a:lumOff val="50000"/>
                  </a:schemeClr>
                </a:solidFill>
              </a:rPr>
              <a:t>”</a:t>
            </a:r>
          </a:p>
        </p:txBody>
      </p:sp>
      <p:sp>
        <p:nvSpPr>
          <p:cNvPr id="9" name="TextBox 8">
            <a:extLst>
              <a:ext uri="{FF2B5EF4-FFF2-40B4-BE49-F238E27FC236}">
                <a16:creationId xmlns:a16="http://schemas.microsoft.com/office/drawing/2014/main" id="{1AF7B710-A72D-9897-09C9-A118ED41C0EB}"/>
              </a:ext>
            </a:extLst>
          </p:cNvPr>
          <p:cNvSpPr txBox="1"/>
          <p:nvPr/>
        </p:nvSpPr>
        <p:spPr>
          <a:xfrm>
            <a:off x="508000" y="2994163"/>
            <a:ext cx="4498848"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Preparation</a:t>
            </a:r>
            <a:r>
              <a:rPr lang="en-US" sz="36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rPr>
              <a:t>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11" name="TextBox 10">
            <a:extLst>
              <a:ext uri="{FF2B5EF4-FFF2-40B4-BE49-F238E27FC236}">
                <a16:creationId xmlns:a16="http://schemas.microsoft.com/office/drawing/2014/main" id="{094C3186-C694-F399-FB56-01E88E1B6906}"/>
              </a:ext>
            </a:extLst>
          </p:cNvPr>
          <p:cNvSpPr txBox="1"/>
          <p:nvPr/>
        </p:nvSpPr>
        <p:spPr>
          <a:xfrm>
            <a:off x="877824" y="3750477"/>
            <a:ext cx="4498848" cy="2092881"/>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solidFill>
                  <a:schemeClr val="tx1">
                    <a:lumMod val="50000"/>
                    <a:lumOff val="50000"/>
                  </a:schemeClr>
                </a:solidFill>
              </a:rPr>
              <a:t>No missing values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No scaling required</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All binary fields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43 Features Removed (leaving 285 features)</a:t>
            </a:r>
          </a:p>
        </p:txBody>
      </p:sp>
      <p:sp>
        <p:nvSpPr>
          <p:cNvPr id="15" name="Rectangle 14">
            <a:extLst>
              <a:ext uri="{FF2B5EF4-FFF2-40B4-BE49-F238E27FC236}">
                <a16:creationId xmlns:a16="http://schemas.microsoft.com/office/drawing/2014/main" id="{F9382943-507B-5798-6FE8-A87A48612967}"/>
              </a:ext>
            </a:extLst>
          </p:cNvPr>
          <p:cNvSpPr/>
          <p:nvPr/>
        </p:nvSpPr>
        <p:spPr>
          <a:xfrm>
            <a:off x="6400800" y="681317"/>
            <a:ext cx="621792" cy="48109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64" name="Audio 63">
            <a:hlinkClick r:id="" action="ppaction://media"/>
            <a:extLst>
              <a:ext uri="{FF2B5EF4-FFF2-40B4-BE49-F238E27FC236}">
                <a16:creationId xmlns:a16="http://schemas.microsoft.com/office/drawing/2014/main" id="{A3D9AD8C-42A9-2A14-A662-446B7781256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6951482"/>
      </p:ext>
    </p:extLst>
  </p:cSld>
  <p:clrMapOvr>
    <a:masterClrMapping/>
  </p:clrMapOvr>
  <mc:AlternateContent xmlns:mc="http://schemas.openxmlformats.org/markup-compatibility/2006" xmlns:p14="http://schemas.microsoft.com/office/powerpoint/2010/main">
    <mc:Choice Requires="p14">
      <p:transition spd="slow" p14:dur="2000" advTm="62983"/>
    </mc:Choice>
    <mc:Fallback xmlns="">
      <p:transition spd="slow" advTm="62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35000"/>
                                  </p:stCondLst>
                                  <p:childTnLst>
                                    <p:set>
                                      <p:cBhvr>
                                        <p:cTn id="10" dur="1" fill="hold">
                                          <p:stCondLst>
                                            <p:cond delay="24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4"/>
                </p:tgtEl>
              </p:cMediaNode>
            </p:audio>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B366B0-642C-9005-32E5-E950088FE377}"/>
              </a:ext>
            </a:extLst>
          </p:cNvPr>
          <p:cNvPicPr>
            <a:picLocks noChangeAspect="1"/>
          </p:cNvPicPr>
          <p:nvPr/>
        </p:nvPicPr>
        <p:blipFill>
          <a:blip r:embed="rId5"/>
          <a:stretch>
            <a:fillRect/>
          </a:stretch>
        </p:blipFill>
        <p:spPr>
          <a:xfrm>
            <a:off x="6579316" y="1886598"/>
            <a:ext cx="5043507" cy="3950450"/>
          </a:xfrm>
          <a:prstGeom prst="rect">
            <a:avLst/>
          </a:prstGeom>
        </p:spPr>
      </p:pic>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415498"/>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https://neptune.ai/blog/gradient-boosted-decision-trees-guide</a:t>
            </a:r>
            <a:endParaRPr lang="en-US" sz="1050" dirty="0">
              <a:solidFill>
                <a:schemeClr val="bg1">
                  <a:lumMod val="75000"/>
                </a:schemeClr>
              </a:solidFill>
              <a:latin typeface="Segoe UI Variable Display Light" pitchFamily="2" charset="0"/>
            </a:endParaRPr>
          </a:p>
          <a:p>
            <a:r>
              <a:rPr lang="en-US" sz="1050" dirty="0">
                <a:solidFill>
                  <a:schemeClr val="bg1">
                    <a:lumMod val="75000"/>
                  </a:schemeClr>
                </a:solidFill>
                <a:latin typeface="Segoe UI Variable Display Light" pitchFamily="2" charset="0"/>
              </a:rPr>
              <a:t>Image Source: </a:t>
            </a:r>
            <a:r>
              <a:rPr lang="en-US" sz="1050" dirty="0">
                <a:solidFill>
                  <a:schemeClr val="bg1">
                    <a:lumMod val="75000"/>
                  </a:schemeClr>
                </a:solidFill>
                <a:latin typeface="Segoe UI Variable Display Light" pitchFamily="2" charset="0"/>
                <a:hlinkClick r:id="rId7">
                  <a:extLst>
                    <a:ext uri="{A12FA001-AC4F-418D-AE19-62706E023703}">
                      <ahyp:hlinkClr xmlns:ahyp="http://schemas.microsoft.com/office/drawing/2018/hyperlinkcolor" val="tx"/>
                    </a:ext>
                  </a:extLst>
                </a:hlinkClick>
              </a:rPr>
              <a:t>https://medium.com/@hemashreekilari9/understanding-gradient-boosting-632939b98764</a:t>
            </a:r>
            <a:r>
              <a:rPr lang="en-US" sz="1050" dirty="0">
                <a:solidFill>
                  <a:schemeClr val="bg1">
                    <a:lumMod val="75000"/>
                  </a:schemeClr>
                </a:solidFill>
                <a:latin typeface="Segoe UI Variable Display Light" pitchFamily="2" charset="0"/>
              </a:rPr>
              <a:t>  </a:t>
            </a:r>
          </a:p>
        </p:txBody>
      </p:sp>
      <p:sp>
        <p:nvSpPr>
          <p:cNvPr id="5" name="TextBox 4">
            <a:extLst>
              <a:ext uri="{FF2B5EF4-FFF2-40B4-BE49-F238E27FC236}">
                <a16:creationId xmlns:a16="http://schemas.microsoft.com/office/drawing/2014/main" id="{BA02EEAC-9BAA-E213-F51E-8A773483DEAB}"/>
              </a:ext>
            </a:extLst>
          </p:cNvPr>
          <p:cNvSpPr txBox="1"/>
          <p:nvPr/>
        </p:nvSpPr>
        <p:spPr>
          <a:xfrm>
            <a:off x="462500" y="448807"/>
            <a:ext cx="11029696" cy="461665"/>
          </a:xfrm>
          <a:prstGeom prst="rect">
            <a:avLst/>
          </a:prstGeom>
          <a:noFill/>
        </p:spPr>
        <p:txBody>
          <a:bodyPr wrap="square" rtlCol="0">
            <a:spAutoFit/>
          </a:bodyPr>
          <a:lstStyle/>
          <a:p>
            <a:r>
              <a:rPr lang="en-US" sz="2400" i="1" spc="300" dirty="0">
                <a:solidFill>
                  <a:srgbClr val="00CC75"/>
                </a:solidFill>
                <a:latin typeface="Segoe UI Black" panose="020B0A02040204020203" pitchFamily="34" charset="0"/>
                <a:ea typeface="Segoe UI Black" panose="020B0A02040204020203" pitchFamily="34" charset="0"/>
                <a:cs typeface="LilyUPC" panose="020B0604020202020204" pitchFamily="34" charset="-34"/>
              </a:rPr>
              <a:t>Null Accuracy = 57%</a:t>
            </a:r>
            <a:endParaRPr lang="en-US" i="1" spc="300" dirty="0">
              <a:solidFill>
                <a:srgbClr val="00CC75"/>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4" name="TextBox 3">
            <a:extLst>
              <a:ext uri="{FF2B5EF4-FFF2-40B4-BE49-F238E27FC236}">
                <a16:creationId xmlns:a16="http://schemas.microsoft.com/office/drawing/2014/main" id="{B2F8F752-1738-E3B9-B136-1C6D8D06C510}"/>
              </a:ext>
            </a:extLst>
          </p:cNvPr>
          <p:cNvSpPr txBox="1"/>
          <p:nvPr/>
        </p:nvSpPr>
        <p:spPr>
          <a:xfrm>
            <a:off x="462500" y="1136492"/>
            <a:ext cx="8910100"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Gradient Boosting Classifier</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6" name="TextBox 5">
            <a:extLst>
              <a:ext uri="{FF2B5EF4-FFF2-40B4-BE49-F238E27FC236}">
                <a16:creationId xmlns:a16="http://schemas.microsoft.com/office/drawing/2014/main" id="{7D54AA09-6AA5-DAF3-3ABA-0F292D198EE9}"/>
              </a:ext>
            </a:extLst>
          </p:cNvPr>
          <p:cNvSpPr txBox="1"/>
          <p:nvPr/>
        </p:nvSpPr>
        <p:spPr>
          <a:xfrm>
            <a:off x="810829" y="2292329"/>
            <a:ext cx="5043506" cy="3170099"/>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solidFill>
                  <a:schemeClr val="tx1">
                    <a:lumMod val="50000"/>
                    <a:lumOff val="50000"/>
                  </a:schemeClr>
                </a:solidFill>
              </a:rPr>
              <a:t>This model can handle high volume of features.</a:t>
            </a:r>
          </a:p>
          <a:p>
            <a:pPr>
              <a:spcBef>
                <a:spcPts val="1200"/>
              </a:spcBef>
            </a:pPr>
            <a:endParaRPr lang="en-US" sz="20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An Ensemble Method - Designed to learn from its mistakes</a:t>
            </a:r>
          </a:p>
          <a:p>
            <a:pPr>
              <a:spcBef>
                <a:spcPts val="1200"/>
              </a:spcBef>
            </a:pPr>
            <a:endParaRPr lang="en-US" sz="20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Known for offering higher accuracy while resisting over-fitting</a:t>
            </a:r>
          </a:p>
        </p:txBody>
      </p:sp>
      <p:pic>
        <p:nvPicPr>
          <p:cNvPr id="105" name="Audio 104">
            <a:hlinkClick r:id="" action="ppaction://media"/>
            <a:extLst>
              <a:ext uri="{FF2B5EF4-FFF2-40B4-BE49-F238E27FC236}">
                <a16:creationId xmlns:a16="http://schemas.microsoft.com/office/drawing/2014/main" id="{16F10D30-6551-6C57-7095-F14FCF012C0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33747" y="5506134"/>
            <a:ext cx="2057400" cy="2057400"/>
          </a:xfrm>
          <a:prstGeom prst="ellipse">
            <a:avLst/>
          </a:prstGeom>
        </p:spPr>
      </p:pic>
    </p:spTree>
    <p:extLst>
      <p:ext uri="{BB962C8B-B14F-4D97-AF65-F5344CB8AC3E}">
        <p14:creationId xmlns:p14="http://schemas.microsoft.com/office/powerpoint/2010/main" val="3942396149"/>
      </p:ext>
    </p:extLst>
  </p:cSld>
  <p:clrMapOvr>
    <a:masterClrMapping/>
  </p:clrMapOvr>
  <mc:AlternateContent xmlns:mc="http://schemas.openxmlformats.org/markup-compatibility/2006" xmlns:p14="http://schemas.microsoft.com/office/powerpoint/2010/main">
    <mc:Choice Requires="p14">
      <p:transition spd="slow" p14:dur="2000" advTm="48144"/>
    </mc:Choice>
    <mc:Fallback xmlns="">
      <p:transition spd="slow" advTm="4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EF6960A-4CAA-21B9-B9B8-63A43D5C4703}"/>
              </a:ext>
            </a:extLst>
          </p:cNvPr>
          <p:cNvPicPr>
            <a:picLocks noChangeAspect="1"/>
          </p:cNvPicPr>
          <p:nvPr/>
        </p:nvPicPr>
        <p:blipFill>
          <a:blip r:embed="rId5"/>
          <a:stretch>
            <a:fillRect/>
          </a:stretch>
        </p:blipFill>
        <p:spPr>
          <a:xfrm>
            <a:off x="5627894" y="954109"/>
            <a:ext cx="6226781" cy="5075957"/>
          </a:xfrm>
          <a:prstGeom prst="rect">
            <a:avLst/>
          </a:prstGeom>
          <a:solidFill>
            <a:srgbClr val="FF0000"/>
          </a:solidFill>
        </p:spPr>
      </p:pic>
      <p:sp>
        <p:nvSpPr>
          <p:cNvPr id="4" name="TextBox 3">
            <a:extLst>
              <a:ext uri="{FF2B5EF4-FFF2-40B4-BE49-F238E27FC236}">
                <a16:creationId xmlns:a16="http://schemas.microsoft.com/office/drawing/2014/main" id="{B2F8F752-1738-E3B9-B136-1C6D8D06C510}"/>
              </a:ext>
            </a:extLst>
          </p:cNvPr>
          <p:cNvSpPr txBox="1"/>
          <p:nvPr/>
        </p:nvSpPr>
        <p:spPr>
          <a:xfrm>
            <a:off x="462501" y="492444"/>
            <a:ext cx="4936814"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Model Evaluation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40" name="Oval 39">
            <a:extLst>
              <a:ext uri="{FF2B5EF4-FFF2-40B4-BE49-F238E27FC236}">
                <a16:creationId xmlns:a16="http://schemas.microsoft.com/office/drawing/2014/main" id="{B8CEEF6A-6190-3846-0274-9598535FDD1C}"/>
              </a:ext>
            </a:extLst>
          </p:cNvPr>
          <p:cNvSpPr/>
          <p:nvPr/>
        </p:nvSpPr>
        <p:spPr>
          <a:xfrm rot="18887790">
            <a:off x="7326589" y="926494"/>
            <a:ext cx="2217936" cy="4563065"/>
          </a:xfrm>
          <a:prstGeom prst="ellipse">
            <a:avLst/>
          </a:prstGeom>
          <a:solidFill>
            <a:srgbClr val="00CC75">
              <a:alpha val="30196"/>
            </a:srgbClr>
          </a:solid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A687520C-8F37-192C-034E-E8119E3BC1E9}"/>
              </a:ext>
            </a:extLst>
          </p:cNvPr>
          <p:cNvSpPr/>
          <p:nvPr/>
        </p:nvSpPr>
        <p:spPr>
          <a:xfrm rot="2712210" flipV="1">
            <a:off x="7387407" y="996778"/>
            <a:ext cx="2217936" cy="4563065"/>
          </a:xfrm>
          <a:prstGeom prst="ellipse">
            <a:avLst/>
          </a:prstGeom>
          <a:solidFill>
            <a:srgbClr val="FF0000">
              <a:alpha val="30196"/>
            </a:srgb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EED742C0-0351-58A3-16D1-7DF81BF50AA3}"/>
              </a:ext>
            </a:extLst>
          </p:cNvPr>
          <p:cNvSpPr/>
          <p:nvPr/>
        </p:nvSpPr>
        <p:spPr>
          <a:xfrm>
            <a:off x="6479707" y="3323854"/>
            <a:ext cx="1934950" cy="1946477"/>
          </a:xfrm>
          <a:prstGeom prst="flowChartConnector">
            <a:avLst/>
          </a:prstGeom>
          <a:solidFill>
            <a:srgbClr val="FF0000">
              <a:alpha val="30196"/>
            </a:srgb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37080EA4-FD4F-E3DE-E607-26DB5BEE8AC3}"/>
              </a:ext>
            </a:extLst>
          </p:cNvPr>
          <p:cNvGraphicFramePr>
            <a:graphicFrameLocks noGrp="1"/>
          </p:cNvGraphicFramePr>
          <p:nvPr>
            <p:extLst>
              <p:ext uri="{D42A27DB-BD31-4B8C-83A1-F6EECF244321}">
                <p14:modId xmlns:p14="http://schemas.microsoft.com/office/powerpoint/2010/main" val="717946503"/>
              </p:ext>
            </p:extLst>
          </p:nvPr>
        </p:nvGraphicFramePr>
        <p:xfrm>
          <a:off x="868065" y="1629423"/>
          <a:ext cx="4125686" cy="3297774"/>
        </p:xfrm>
        <a:graphic>
          <a:graphicData uri="http://schemas.openxmlformats.org/drawingml/2006/table">
            <a:tbl>
              <a:tblPr firstRow="1" bandRow="1">
                <a:tableStyleId>{073A0DAA-6AF3-43AB-8588-CEC1D06C72B9}</a:tableStyleId>
              </a:tblPr>
              <a:tblGrid>
                <a:gridCol w="3165304">
                  <a:extLst>
                    <a:ext uri="{9D8B030D-6E8A-4147-A177-3AD203B41FA5}">
                      <a16:colId xmlns:a16="http://schemas.microsoft.com/office/drawing/2014/main" val="3644228317"/>
                    </a:ext>
                  </a:extLst>
                </a:gridCol>
                <a:gridCol w="960382">
                  <a:extLst>
                    <a:ext uri="{9D8B030D-6E8A-4147-A177-3AD203B41FA5}">
                      <a16:colId xmlns:a16="http://schemas.microsoft.com/office/drawing/2014/main" val="779704484"/>
                    </a:ext>
                  </a:extLst>
                </a:gridCol>
              </a:tblGrid>
              <a:tr h="463269">
                <a:tc>
                  <a:txBody>
                    <a:bodyPr/>
                    <a:lstStyle/>
                    <a:p>
                      <a:pPr algn="l"/>
                      <a:r>
                        <a:rPr lang="en-US" sz="2800" b="1" dirty="0">
                          <a:solidFill>
                            <a:schemeClr val="bg1">
                              <a:lumMod val="50000"/>
                            </a:schemeClr>
                          </a:solidFill>
                        </a:rPr>
                        <a:t>Accuracy</a:t>
                      </a:r>
                    </a:p>
                  </a:txBody>
                  <a:tcPr>
                    <a:noFill/>
                  </a:tcPr>
                </a:tc>
                <a:tc>
                  <a:txBody>
                    <a:bodyPr/>
                    <a:lstStyle/>
                    <a:p>
                      <a:pPr algn="ctr"/>
                      <a:r>
                        <a:rPr lang="en-US" sz="2800" b="1" dirty="0">
                          <a:solidFill>
                            <a:schemeClr val="bg1">
                              <a:lumMod val="50000"/>
                            </a:schemeClr>
                          </a:solidFill>
                        </a:rPr>
                        <a:t>96%</a:t>
                      </a:r>
                    </a:p>
                  </a:txBody>
                  <a:tcPr>
                    <a:noFill/>
                  </a:tcPr>
                </a:tc>
                <a:extLst>
                  <a:ext uri="{0D108BD9-81ED-4DB2-BD59-A6C34878D82A}">
                    <a16:rowId xmlns:a16="http://schemas.microsoft.com/office/drawing/2014/main" val="3320596087"/>
                  </a:ext>
                </a:extLst>
              </a:tr>
              <a:tr h="463269">
                <a:tc>
                  <a:txBody>
                    <a:bodyPr/>
                    <a:lstStyle/>
                    <a:p>
                      <a:pPr algn="l"/>
                      <a:endParaRPr lang="en-US" sz="2400" b="1" dirty="0">
                        <a:solidFill>
                          <a:schemeClr val="bg1">
                            <a:lumMod val="50000"/>
                          </a:schemeClr>
                        </a:solidFill>
                      </a:endParaRPr>
                    </a:p>
                  </a:txBody>
                  <a:tcPr>
                    <a:noFill/>
                  </a:tcPr>
                </a:tc>
                <a:tc>
                  <a:txBody>
                    <a:bodyPr/>
                    <a:lstStyle/>
                    <a:p>
                      <a:pPr algn="ctr"/>
                      <a:endParaRPr lang="en-US" sz="2400" b="1" dirty="0">
                        <a:solidFill>
                          <a:schemeClr val="bg1">
                            <a:lumMod val="50000"/>
                          </a:schemeClr>
                        </a:solidFill>
                      </a:endParaRPr>
                    </a:p>
                  </a:txBody>
                  <a:tcPr>
                    <a:noFill/>
                  </a:tcPr>
                </a:tc>
                <a:extLst>
                  <a:ext uri="{0D108BD9-81ED-4DB2-BD59-A6C34878D82A}">
                    <a16:rowId xmlns:a16="http://schemas.microsoft.com/office/drawing/2014/main" val="2749228577"/>
                  </a:ext>
                </a:extLst>
              </a:tr>
              <a:tr h="463269">
                <a:tc>
                  <a:txBody>
                    <a:bodyPr/>
                    <a:lstStyle/>
                    <a:p>
                      <a:pPr algn="l"/>
                      <a:r>
                        <a:rPr lang="en-US" sz="2400" b="0" dirty="0">
                          <a:solidFill>
                            <a:srgbClr val="00CC75"/>
                          </a:solidFill>
                        </a:rPr>
                        <a:t>True </a:t>
                      </a:r>
                      <a:r>
                        <a:rPr lang="en-US" sz="2400" b="0" dirty="0">
                          <a:solidFill>
                            <a:schemeClr val="bg1">
                              <a:lumMod val="50000"/>
                            </a:schemeClr>
                          </a:solidFill>
                        </a:rPr>
                        <a:t>Positive Rate</a:t>
                      </a:r>
                    </a:p>
                  </a:txBody>
                  <a:tcPr>
                    <a:noFill/>
                  </a:tcPr>
                </a:tc>
                <a:tc>
                  <a:txBody>
                    <a:bodyPr/>
                    <a:lstStyle/>
                    <a:p>
                      <a:pPr algn="ctr"/>
                      <a:r>
                        <a:rPr lang="en-US" sz="2400" b="0" dirty="0">
                          <a:solidFill>
                            <a:schemeClr val="bg1">
                              <a:lumMod val="50000"/>
                            </a:schemeClr>
                          </a:solidFill>
                        </a:rPr>
                        <a:t>97%</a:t>
                      </a:r>
                    </a:p>
                  </a:txBody>
                  <a:tcPr>
                    <a:noFill/>
                  </a:tcPr>
                </a:tc>
                <a:extLst>
                  <a:ext uri="{0D108BD9-81ED-4DB2-BD59-A6C34878D82A}">
                    <a16:rowId xmlns:a16="http://schemas.microsoft.com/office/drawing/2014/main" val="2592054978"/>
                  </a:ext>
                </a:extLst>
              </a:tr>
              <a:tr h="463269">
                <a:tc>
                  <a:txBody>
                    <a:bodyPr/>
                    <a:lstStyle/>
                    <a:p>
                      <a:pPr algn="l"/>
                      <a:r>
                        <a:rPr lang="en-US" sz="2400" b="0" dirty="0">
                          <a:solidFill>
                            <a:srgbClr val="00CC75"/>
                          </a:solidFill>
                        </a:rPr>
                        <a:t>True </a:t>
                      </a:r>
                      <a:r>
                        <a:rPr lang="en-US" sz="2400" b="0" dirty="0">
                          <a:solidFill>
                            <a:schemeClr val="bg1">
                              <a:lumMod val="50000"/>
                            </a:schemeClr>
                          </a:solidFill>
                        </a:rPr>
                        <a:t>Negative Rate</a:t>
                      </a:r>
                    </a:p>
                  </a:txBody>
                  <a:tcPr>
                    <a:noFill/>
                  </a:tcPr>
                </a:tc>
                <a:tc>
                  <a:txBody>
                    <a:bodyPr/>
                    <a:lstStyle/>
                    <a:p>
                      <a:pPr algn="ctr"/>
                      <a:r>
                        <a:rPr lang="en-US" sz="2400" b="0" dirty="0">
                          <a:solidFill>
                            <a:schemeClr val="bg1">
                              <a:lumMod val="50000"/>
                            </a:schemeClr>
                          </a:solidFill>
                        </a:rPr>
                        <a:t>95%</a:t>
                      </a:r>
                    </a:p>
                  </a:txBody>
                  <a:tcPr>
                    <a:noFill/>
                  </a:tcPr>
                </a:tc>
                <a:extLst>
                  <a:ext uri="{0D108BD9-81ED-4DB2-BD59-A6C34878D82A}">
                    <a16:rowId xmlns:a16="http://schemas.microsoft.com/office/drawing/2014/main" val="1014599067"/>
                  </a:ext>
                </a:extLst>
              </a:tr>
              <a:tr h="463269">
                <a:tc>
                  <a:txBody>
                    <a:bodyPr/>
                    <a:lstStyle/>
                    <a:p>
                      <a:pPr algn="l"/>
                      <a:endParaRPr lang="en-US" sz="2400" b="0" dirty="0">
                        <a:solidFill>
                          <a:schemeClr val="bg1">
                            <a:lumMod val="50000"/>
                          </a:schemeClr>
                        </a:solidFill>
                      </a:endParaRPr>
                    </a:p>
                  </a:txBody>
                  <a:tcPr>
                    <a:noFill/>
                  </a:tcPr>
                </a:tc>
                <a:tc>
                  <a:txBody>
                    <a:bodyPr/>
                    <a:lstStyle/>
                    <a:p>
                      <a:pPr algn="ctr"/>
                      <a:endParaRPr lang="en-US" sz="2400" b="0" dirty="0"/>
                    </a:p>
                  </a:txBody>
                  <a:tcPr>
                    <a:noFill/>
                  </a:tcPr>
                </a:tc>
                <a:extLst>
                  <a:ext uri="{0D108BD9-81ED-4DB2-BD59-A6C34878D82A}">
                    <a16:rowId xmlns:a16="http://schemas.microsoft.com/office/drawing/2014/main" val="1311221050"/>
                  </a:ext>
                </a:extLst>
              </a:tr>
              <a:tr h="463269">
                <a:tc>
                  <a:txBody>
                    <a:bodyPr/>
                    <a:lstStyle/>
                    <a:p>
                      <a:pPr algn="l"/>
                      <a:r>
                        <a:rPr lang="en-US" sz="2400" b="0" dirty="0">
                          <a:solidFill>
                            <a:srgbClr val="FF0000"/>
                          </a:solidFill>
                        </a:rPr>
                        <a:t>False</a:t>
                      </a:r>
                      <a:r>
                        <a:rPr lang="en-US" sz="2400" b="0" dirty="0">
                          <a:solidFill>
                            <a:srgbClr val="00CC75"/>
                          </a:solidFill>
                        </a:rPr>
                        <a:t> </a:t>
                      </a:r>
                      <a:r>
                        <a:rPr lang="en-US" sz="2400" b="0" dirty="0">
                          <a:solidFill>
                            <a:schemeClr val="bg1">
                              <a:lumMod val="50000"/>
                            </a:schemeClr>
                          </a:solidFill>
                        </a:rPr>
                        <a:t>Positive Rate</a:t>
                      </a:r>
                    </a:p>
                  </a:txBody>
                  <a:tcPr>
                    <a:noFill/>
                  </a:tcPr>
                </a:tc>
                <a:tc>
                  <a:txBody>
                    <a:bodyPr/>
                    <a:lstStyle/>
                    <a:p>
                      <a:pPr algn="ctr"/>
                      <a:r>
                        <a:rPr lang="en-US" sz="2400" b="0" dirty="0">
                          <a:solidFill>
                            <a:schemeClr val="bg1">
                              <a:lumMod val="50000"/>
                            </a:schemeClr>
                          </a:solidFill>
                        </a:rPr>
                        <a:t>5%</a:t>
                      </a:r>
                    </a:p>
                  </a:txBody>
                  <a:tcPr>
                    <a:noFill/>
                  </a:tcPr>
                </a:tc>
                <a:extLst>
                  <a:ext uri="{0D108BD9-81ED-4DB2-BD59-A6C34878D82A}">
                    <a16:rowId xmlns:a16="http://schemas.microsoft.com/office/drawing/2014/main" val="579876508"/>
                  </a:ext>
                </a:extLst>
              </a:tr>
              <a:tr h="463269">
                <a:tc>
                  <a:txBody>
                    <a:bodyPr/>
                    <a:lstStyle/>
                    <a:p>
                      <a:pPr algn="l"/>
                      <a:r>
                        <a:rPr lang="en-US" sz="2400" b="0" dirty="0">
                          <a:solidFill>
                            <a:srgbClr val="FF0000"/>
                          </a:solidFill>
                        </a:rPr>
                        <a:t>False </a:t>
                      </a:r>
                      <a:r>
                        <a:rPr lang="en-US" sz="2400" b="0" dirty="0">
                          <a:solidFill>
                            <a:schemeClr val="bg1">
                              <a:lumMod val="50000"/>
                            </a:schemeClr>
                          </a:solidFill>
                        </a:rPr>
                        <a:t>Negative Rate</a:t>
                      </a:r>
                    </a:p>
                  </a:txBody>
                  <a:tcPr>
                    <a:noFill/>
                  </a:tcPr>
                </a:tc>
                <a:tc>
                  <a:txBody>
                    <a:bodyPr/>
                    <a:lstStyle/>
                    <a:p>
                      <a:pPr algn="ctr"/>
                      <a:r>
                        <a:rPr lang="en-US" sz="2400" b="0" dirty="0">
                          <a:solidFill>
                            <a:schemeClr val="bg1">
                              <a:lumMod val="50000"/>
                            </a:schemeClr>
                          </a:solidFill>
                        </a:rPr>
                        <a:t>3%</a:t>
                      </a:r>
                    </a:p>
                  </a:txBody>
                  <a:tcPr>
                    <a:noFill/>
                  </a:tcPr>
                </a:tc>
                <a:extLst>
                  <a:ext uri="{0D108BD9-81ED-4DB2-BD59-A6C34878D82A}">
                    <a16:rowId xmlns:a16="http://schemas.microsoft.com/office/drawing/2014/main" val="1593233293"/>
                  </a:ext>
                </a:extLst>
              </a:tr>
            </a:tbl>
          </a:graphicData>
        </a:graphic>
      </p:graphicFrame>
      <p:pic>
        <p:nvPicPr>
          <p:cNvPr id="54" name="Audio 53">
            <a:hlinkClick r:id="" action="ppaction://media"/>
            <a:extLst>
              <a:ext uri="{FF2B5EF4-FFF2-40B4-BE49-F238E27FC236}">
                <a16:creationId xmlns:a16="http://schemas.microsoft.com/office/drawing/2014/main" id="{443BBC41-6392-0D64-7835-A383E292A30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2517952"/>
      </p:ext>
    </p:extLst>
  </p:cSld>
  <p:clrMapOvr>
    <a:masterClrMapping/>
  </p:clrMapOvr>
  <mc:AlternateContent xmlns:mc="http://schemas.openxmlformats.org/markup-compatibility/2006" xmlns:p14="http://schemas.microsoft.com/office/powerpoint/2010/main">
    <mc:Choice Requires="p14">
      <p:transition spd="slow" p14:dur="2000" advTm="65771"/>
    </mc:Choice>
    <mc:Fallback xmlns="">
      <p:transition spd="slow" advTm="65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4000"/>
                                  </p:stCondLst>
                                  <p:childTnLst>
                                    <p:set>
                                      <p:cBhvr>
                                        <p:cTn id="10" dur="1" fill="hold">
                                          <p:stCondLst>
                                            <p:cond delay="0"/>
                                          </p:stCondLst>
                                        </p:cTn>
                                        <p:tgtEl>
                                          <p:spTgt spid="40"/>
                                        </p:tgtEl>
                                        <p:attrNameLst>
                                          <p:attrName>style.visibility</p:attrName>
                                        </p:attrNameLst>
                                      </p:cBhvr>
                                      <p:to>
                                        <p:strVal val="visible"/>
                                      </p:to>
                                    </p:set>
                                  </p:childTnLst>
                                </p:cTn>
                              </p:par>
                            </p:childTnLst>
                          </p:cTn>
                        </p:par>
                        <p:par>
                          <p:cTn id="11" fill="hold">
                            <p:stCondLst>
                              <p:cond delay="14000"/>
                            </p:stCondLst>
                            <p:childTnLst>
                              <p:par>
                                <p:cTn id="12" presetID="1" presetClass="exit" presetSubtype="0" fill="hold" grpId="2" nodeType="afterEffect">
                                  <p:stCondLst>
                                    <p:cond delay="5500"/>
                                  </p:stCondLst>
                                  <p:childTnLst>
                                    <p:set>
                                      <p:cBhvr>
                                        <p:cTn id="13" dur="1" fill="hold">
                                          <p:stCondLst>
                                            <p:cond delay="0"/>
                                          </p:stCondLst>
                                        </p:cTn>
                                        <p:tgtEl>
                                          <p:spTgt spid="40"/>
                                        </p:tgtEl>
                                        <p:attrNameLst>
                                          <p:attrName>style.visibility</p:attrName>
                                        </p:attrNameLst>
                                      </p:cBhvr>
                                      <p:to>
                                        <p:strVal val="hidden"/>
                                      </p:to>
                                    </p:set>
                                  </p:childTnLst>
                                </p:cTn>
                              </p:par>
                              <p:par>
                                <p:cTn id="14" presetID="1" presetClass="entr" presetSubtype="0" fill="hold" grpId="0" nodeType="withEffect">
                                  <p:stCondLst>
                                    <p:cond delay="550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19500"/>
                            </p:stCondLst>
                            <p:childTnLst>
                              <p:par>
                                <p:cTn id="17" presetID="1" presetClass="exit" presetSubtype="0" fill="hold" grpId="2" nodeType="afterEffect">
                                  <p:stCondLst>
                                    <p:cond delay="475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grpId="0" nodeType="withEffect">
                                  <p:stCondLst>
                                    <p:cond delay="475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4"/>
                </p:tgtEl>
              </p:cMediaNode>
            </p:audio>
          </p:childTnLst>
        </p:cTn>
      </p:par>
    </p:tnLst>
    <p:bldLst>
      <p:bldP spid="40" grpId="0" animBg="1"/>
      <p:bldP spid="40" grpId="2" animBg="1"/>
      <p:bldP spid="2" grpId="0" animBg="1"/>
      <p:bldP spid="2" grpId="2"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Sources: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https://deepchecks.com/a-comprehensive-guide-into-shap-shapley-additive-explanations-values/</a:t>
            </a:r>
            <a:r>
              <a:rPr lang="en-US" sz="1050" dirty="0">
                <a:solidFill>
                  <a:schemeClr val="bg1">
                    <a:lumMod val="75000"/>
                  </a:schemeClr>
                </a:solidFill>
                <a:latin typeface="Segoe UI Variable Display Light" pitchFamily="2" charset="0"/>
              </a:rPr>
              <a:t>,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https://developer.android.com/reference/android/Manifest.permission</a:t>
            </a:r>
            <a:endParaRPr lang="en-US" sz="1050" dirty="0">
              <a:solidFill>
                <a:schemeClr val="bg1">
                  <a:lumMod val="75000"/>
                </a:schemeClr>
              </a:solidFill>
              <a:latin typeface="Segoe UI Variable Display Light" pitchFamily="2" charset="0"/>
            </a:endParaRPr>
          </a:p>
        </p:txBody>
      </p:sp>
      <p:sp>
        <p:nvSpPr>
          <p:cNvPr id="4" name="TextBox 3">
            <a:extLst>
              <a:ext uri="{FF2B5EF4-FFF2-40B4-BE49-F238E27FC236}">
                <a16:creationId xmlns:a16="http://schemas.microsoft.com/office/drawing/2014/main" id="{2B87EF0F-CD18-185A-67A1-6F53E2734E2E}"/>
              </a:ext>
            </a:extLst>
          </p:cNvPr>
          <p:cNvSpPr txBox="1"/>
          <p:nvPr/>
        </p:nvSpPr>
        <p:spPr>
          <a:xfrm>
            <a:off x="462500" y="492444"/>
            <a:ext cx="6243099"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Model Interpretation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pic>
        <p:nvPicPr>
          <p:cNvPr id="12" name="Picture 11">
            <a:extLst>
              <a:ext uri="{FF2B5EF4-FFF2-40B4-BE49-F238E27FC236}">
                <a16:creationId xmlns:a16="http://schemas.microsoft.com/office/drawing/2014/main" id="{ED4D21FB-58D1-68A6-DF1F-B134412490F9}"/>
              </a:ext>
            </a:extLst>
          </p:cNvPr>
          <p:cNvPicPr>
            <a:picLocks noChangeAspect="1"/>
          </p:cNvPicPr>
          <p:nvPr/>
        </p:nvPicPr>
        <p:blipFill>
          <a:blip r:embed="rId7"/>
          <a:stretch>
            <a:fillRect/>
          </a:stretch>
        </p:blipFill>
        <p:spPr>
          <a:xfrm>
            <a:off x="5486401" y="1110938"/>
            <a:ext cx="6243099" cy="4902999"/>
          </a:xfrm>
          <a:prstGeom prst="rect">
            <a:avLst/>
          </a:prstGeom>
        </p:spPr>
      </p:pic>
      <p:pic>
        <p:nvPicPr>
          <p:cNvPr id="17" name="Picture 16">
            <a:extLst>
              <a:ext uri="{FF2B5EF4-FFF2-40B4-BE49-F238E27FC236}">
                <a16:creationId xmlns:a16="http://schemas.microsoft.com/office/drawing/2014/main" id="{F73A502B-9502-03E4-1616-A4D7570CEA7B}"/>
              </a:ext>
            </a:extLst>
          </p:cNvPr>
          <p:cNvPicPr>
            <a:picLocks noChangeAspect="1"/>
          </p:cNvPicPr>
          <p:nvPr/>
        </p:nvPicPr>
        <p:blipFill>
          <a:blip r:embed="rId8"/>
          <a:stretch>
            <a:fillRect/>
          </a:stretch>
        </p:blipFill>
        <p:spPr>
          <a:xfrm>
            <a:off x="910182" y="1497235"/>
            <a:ext cx="4576219" cy="3863529"/>
          </a:xfrm>
          <a:prstGeom prst="rect">
            <a:avLst/>
          </a:prstGeom>
        </p:spPr>
      </p:pic>
      <p:sp>
        <p:nvSpPr>
          <p:cNvPr id="18" name="TextBox 17">
            <a:extLst>
              <a:ext uri="{FF2B5EF4-FFF2-40B4-BE49-F238E27FC236}">
                <a16:creationId xmlns:a16="http://schemas.microsoft.com/office/drawing/2014/main" id="{0FC0FBB5-B20C-A053-21DF-87E51751F622}"/>
              </a:ext>
            </a:extLst>
          </p:cNvPr>
          <p:cNvSpPr txBox="1"/>
          <p:nvPr/>
        </p:nvSpPr>
        <p:spPr>
          <a:xfrm>
            <a:off x="11201400" y="5360764"/>
            <a:ext cx="544286" cy="369332"/>
          </a:xfrm>
          <a:prstGeom prst="rect">
            <a:avLst/>
          </a:prstGeom>
          <a:noFill/>
        </p:spPr>
        <p:txBody>
          <a:bodyPr wrap="square" rtlCol="0">
            <a:spAutoFit/>
          </a:bodyPr>
          <a:lstStyle/>
          <a:p>
            <a:r>
              <a:rPr lang="en-US" dirty="0"/>
              <a:t>= 0</a:t>
            </a:r>
          </a:p>
        </p:txBody>
      </p:sp>
      <p:sp>
        <p:nvSpPr>
          <p:cNvPr id="19" name="TextBox 18">
            <a:extLst>
              <a:ext uri="{FF2B5EF4-FFF2-40B4-BE49-F238E27FC236}">
                <a16:creationId xmlns:a16="http://schemas.microsoft.com/office/drawing/2014/main" id="{BC48D80E-BE83-8716-1821-1D43A51112F4}"/>
              </a:ext>
            </a:extLst>
          </p:cNvPr>
          <p:cNvSpPr txBox="1"/>
          <p:nvPr/>
        </p:nvSpPr>
        <p:spPr>
          <a:xfrm>
            <a:off x="11262147" y="1138775"/>
            <a:ext cx="516482" cy="369332"/>
          </a:xfrm>
          <a:prstGeom prst="rect">
            <a:avLst/>
          </a:prstGeom>
          <a:noFill/>
        </p:spPr>
        <p:txBody>
          <a:bodyPr wrap="square" rtlCol="0">
            <a:spAutoFit/>
          </a:bodyPr>
          <a:lstStyle/>
          <a:p>
            <a:r>
              <a:rPr lang="en-US" dirty="0"/>
              <a:t>= 1</a:t>
            </a:r>
          </a:p>
        </p:txBody>
      </p:sp>
      <p:pic>
        <p:nvPicPr>
          <p:cNvPr id="82" name="Audio 81">
            <a:hlinkClick r:id="" action="ppaction://media"/>
            <a:extLst>
              <a:ext uri="{FF2B5EF4-FFF2-40B4-BE49-F238E27FC236}">
                <a16:creationId xmlns:a16="http://schemas.microsoft.com/office/drawing/2014/main" id="{89764FA3-F4E2-2079-C029-7FC30F074EE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134600" y="5506134"/>
            <a:ext cx="2057400" cy="2057400"/>
          </a:xfrm>
          <a:prstGeom prst="ellipse">
            <a:avLst/>
          </a:prstGeom>
        </p:spPr>
      </p:pic>
    </p:spTree>
    <p:extLst>
      <p:ext uri="{BB962C8B-B14F-4D97-AF65-F5344CB8AC3E}">
        <p14:creationId xmlns:p14="http://schemas.microsoft.com/office/powerpoint/2010/main" val="2378719742"/>
      </p:ext>
    </p:extLst>
  </p:cSld>
  <p:clrMapOvr>
    <a:masterClrMapping/>
  </p:clrMapOvr>
  <mc:AlternateContent xmlns:mc="http://schemas.openxmlformats.org/markup-compatibility/2006" xmlns:p14="http://schemas.microsoft.com/office/powerpoint/2010/main">
    <mc:Choice Requires="p14">
      <p:transition spd="slow" p14:dur="2000" advTm="98612"/>
    </mc:Choice>
    <mc:Fallback xmlns="">
      <p:transition spd="slow" advTm="98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6827</TotalTime>
  <Words>1590</Words>
  <Application>Microsoft Office PowerPoint</Application>
  <PresentationFormat>Widescreen</PresentationFormat>
  <Paragraphs>99</Paragraphs>
  <Slides>10</Slides>
  <Notes>10</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Aptos Display</vt:lpstr>
      <vt:lpstr>Arial</vt:lpstr>
      <vt:lpstr>Segoe UI Black</vt:lpstr>
      <vt:lpstr>Segoe UI Variable Display</vt:lpstr>
      <vt:lpstr>Segoe UI Variable Display Light</vt:lpstr>
      <vt:lpstr>Segoe UI Variable Small Semibol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Figueroa</dc:creator>
  <cp:lastModifiedBy>Holly Figueroa</cp:lastModifiedBy>
  <cp:revision>24</cp:revision>
  <dcterms:created xsi:type="dcterms:W3CDTF">2024-04-01T15:22:15Z</dcterms:created>
  <dcterms:modified xsi:type="dcterms:W3CDTF">2024-04-13T14:37:40Z</dcterms:modified>
</cp:coreProperties>
</file>